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1"/>
  </p:handoutMasterIdLst>
  <p:sldIdLst>
    <p:sldId id="256" r:id="rId2"/>
    <p:sldId id="276" r:id="rId3"/>
    <p:sldId id="338" r:id="rId4"/>
    <p:sldId id="313" r:id="rId5"/>
    <p:sldId id="315" r:id="rId6"/>
    <p:sldId id="331" r:id="rId7"/>
    <p:sldId id="327" r:id="rId8"/>
    <p:sldId id="297" r:id="rId9"/>
    <p:sldId id="328" r:id="rId10"/>
    <p:sldId id="332" r:id="rId11"/>
    <p:sldId id="333" r:id="rId12"/>
    <p:sldId id="334" r:id="rId13"/>
    <p:sldId id="309" r:id="rId14"/>
    <p:sldId id="337" r:id="rId15"/>
    <p:sldId id="291" r:id="rId16"/>
    <p:sldId id="322" r:id="rId17"/>
    <p:sldId id="335" r:id="rId18"/>
    <p:sldId id="336" r:id="rId19"/>
    <p:sldId id="275" r:id="rId20"/>
  </p:sldIdLst>
  <p:sldSz cx="9144000" cy="6858000" type="screen4x3"/>
  <p:notesSz cx="7102475" cy="89916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Константин Израилов" initials="КИ" lastIdx="1" clrIdx="0">
    <p:extLst>
      <p:ext uri="{19B8F6BF-5375-455C-9EA6-DF929625EA0E}">
        <p15:presenceInfo xmlns:p15="http://schemas.microsoft.com/office/powerpoint/2012/main" userId="84a72d3cd4bec2b4" providerId="Windows Live"/>
      </p:ext>
    </p:extLst>
  </p:cmAuthor>
  <p:cmAuthor id="2" name="Елена" initials="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7514"/>
    <a:srgbClr val="00FE73"/>
    <a:srgbClr val="FF0066"/>
    <a:srgbClr val="D1FFD2"/>
    <a:srgbClr val="FFEFEF"/>
    <a:srgbClr val="FFE5E5"/>
    <a:srgbClr val="C3C9F9"/>
    <a:srgbClr val="BAC1F8"/>
    <a:srgbClr val="01AF1E"/>
    <a:srgbClr val="D5D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4" autoAdjust="0"/>
    <p:restoredTop sz="94660" autoAdjust="0"/>
  </p:normalViewPr>
  <p:slideViewPr>
    <p:cSldViewPr>
      <p:cViewPr varScale="1">
        <p:scale>
          <a:sx n="75" d="100"/>
          <a:sy n="75" d="100"/>
        </p:scale>
        <p:origin x="942" y="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>
            <a:extLst>
              <a:ext uri="{FF2B5EF4-FFF2-40B4-BE49-F238E27FC236}">
                <a16:creationId xmlns:a16="http://schemas.microsoft.com/office/drawing/2014/main" id="{8E2B9AFB-908E-4553-80DF-9D31B13E122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62B70E38-ABF2-49E0-AC45-1ACC6C023D5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8163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112644" name="Rectangle 4">
            <a:extLst>
              <a:ext uri="{FF2B5EF4-FFF2-40B4-BE49-F238E27FC236}">
                <a16:creationId xmlns:a16="http://schemas.microsoft.com/office/drawing/2014/main" id="{1BB1A290-1C90-4825-BFA2-1CB6871F82B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40750"/>
            <a:ext cx="3078163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112645" name="Rectangle 5">
            <a:extLst>
              <a:ext uri="{FF2B5EF4-FFF2-40B4-BE49-F238E27FC236}">
                <a16:creationId xmlns:a16="http://schemas.microsoft.com/office/drawing/2014/main" id="{46F36724-23CA-4031-B79A-A12344D312B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8540750"/>
            <a:ext cx="3078163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04355F5-B1C1-41DA-AD6D-ABA543A5C7B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01" name="Group 29">
            <a:extLst>
              <a:ext uri="{FF2B5EF4-FFF2-40B4-BE49-F238E27FC236}">
                <a16:creationId xmlns:a16="http://schemas.microsoft.com/office/drawing/2014/main" id="{B904E8E9-B7CA-4930-BC94-4A461EC0AAD4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628650"/>
            <a:ext cx="8012113" cy="2571750"/>
            <a:chOff x="720" y="396"/>
            <a:chExt cx="5047" cy="1620"/>
          </a:xfrm>
        </p:grpSpPr>
        <p:sp>
          <p:nvSpPr>
            <p:cNvPr id="3090" name="Rectangle 18">
              <a:extLst>
                <a:ext uri="{FF2B5EF4-FFF2-40B4-BE49-F238E27FC236}">
                  <a16:creationId xmlns:a16="http://schemas.microsoft.com/office/drawing/2014/main" id="{46DEBB70-C0A2-4F32-B065-F48CEB8F0691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1081" y="396"/>
              <a:ext cx="4686" cy="1596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0" name="Rectangle 28">
              <a:extLst>
                <a:ext uri="{FF2B5EF4-FFF2-40B4-BE49-F238E27FC236}">
                  <a16:creationId xmlns:a16="http://schemas.microsoft.com/office/drawing/2014/main" id="{C8B6E655-980D-4292-AD19-B0FD05C49E20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720" y="1440"/>
              <a:ext cx="576" cy="576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89" name="Rectangle 17">
            <a:extLst>
              <a:ext uri="{FF2B5EF4-FFF2-40B4-BE49-F238E27FC236}">
                <a16:creationId xmlns:a16="http://schemas.microsoft.com/office/drawing/2014/main" id="{202CA72C-158C-494F-A7A8-790A13081D03}"/>
              </a:ext>
            </a:extLst>
          </p:cNvPr>
          <p:cNvSpPr>
            <a:spLocks noChangeArrowheads="1"/>
          </p:cNvSpPr>
          <p:nvPr/>
        </p:nvSpPr>
        <p:spPr bwMode="gray">
          <a:xfrm>
            <a:off x="1130300" y="3141663"/>
            <a:ext cx="8013700" cy="57467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1" name="Rectangle 19">
            <a:extLst>
              <a:ext uri="{FF2B5EF4-FFF2-40B4-BE49-F238E27FC236}">
                <a16:creationId xmlns:a16="http://schemas.microsoft.com/office/drawing/2014/main" id="{45B05768-180B-44A1-9175-07D92089E3DA}"/>
              </a:ext>
            </a:extLst>
          </p:cNvPr>
          <p:cNvSpPr>
            <a:spLocks noChangeArrowheads="1"/>
          </p:cNvSpPr>
          <p:nvPr/>
        </p:nvSpPr>
        <p:spPr bwMode="gray">
          <a:xfrm>
            <a:off x="573088" y="2520950"/>
            <a:ext cx="576262" cy="64135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2" name="Rectangle 20">
            <a:extLst>
              <a:ext uri="{FF2B5EF4-FFF2-40B4-BE49-F238E27FC236}">
                <a16:creationId xmlns:a16="http://schemas.microsoft.com/office/drawing/2014/main" id="{7B015479-2ECC-4104-B382-BFA3D50C4580}"/>
              </a:ext>
            </a:extLst>
          </p:cNvPr>
          <p:cNvSpPr>
            <a:spLocks noChangeArrowheads="1"/>
          </p:cNvSpPr>
          <p:nvPr/>
        </p:nvSpPr>
        <p:spPr bwMode="gray">
          <a:xfrm>
            <a:off x="1716088" y="628650"/>
            <a:ext cx="566737" cy="636588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3" name="Rectangle 21">
            <a:extLst>
              <a:ext uri="{FF2B5EF4-FFF2-40B4-BE49-F238E27FC236}">
                <a16:creationId xmlns:a16="http://schemas.microsoft.com/office/drawing/2014/main" id="{4475A46B-CF48-49A7-A173-05AE13ECDAE1}"/>
              </a:ext>
            </a:extLst>
          </p:cNvPr>
          <p:cNvSpPr>
            <a:spLocks noChangeArrowheads="1"/>
          </p:cNvSpPr>
          <p:nvPr/>
        </p:nvSpPr>
        <p:spPr bwMode="gray">
          <a:xfrm>
            <a:off x="2278063" y="0"/>
            <a:ext cx="585787" cy="635000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4" name="Rectangle 22">
            <a:extLst>
              <a:ext uri="{FF2B5EF4-FFF2-40B4-BE49-F238E27FC236}">
                <a16:creationId xmlns:a16="http://schemas.microsoft.com/office/drawing/2014/main" id="{A050C4D6-4DCC-488D-9CE9-CAAA3A725039}"/>
              </a:ext>
            </a:extLst>
          </p:cNvPr>
          <p:cNvSpPr>
            <a:spLocks noChangeArrowheads="1"/>
          </p:cNvSpPr>
          <p:nvPr/>
        </p:nvSpPr>
        <p:spPr bwMode="gray">
          <a:xfrm>
            <a:off x="2281238" y="628650"/>
            <a:ext cx="585787" cy="6318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5" name="Rectangle 23">
            <a:extLst>
              <a:ext uri="{FF2B5EF4-FFF2-40B4-BE49-F238E27FC236}">
                <a16:creationId xmlns:a16="http://schemas.microsoft.com/office/drawing/2014/main" id="{5231997F-A011-49C6-B5B5-54F04067D1D4}"/>
              </a:ext>
            </a:extLst>
          </p:cNvPr>
          <p:cNvSpPr>
            <a:spLocks noChangeArrowheads="1"/>
          </p:cNvSpPr>
          <p:nvPr/>
        </p:nvSpPr>
        <p:spPr bwMode="gray">
          <a:xfrm>
            <a:off x="1141413" y="1262063"/>
            <a:ext cx="574675" cy="625475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6" name="Rectangle 24">
            <a:extLst>
              <a:ext uri="{FF2B5EF4-FFF2-40B4-BE49-F238E27FC236}">
                <a16:creationId xmlns:a16="http://schemas.microsoft.com/office/drawing/2014/main" id="{9A80489D-948B-434B-88A2-8006D4BD00C2}"/>
              </a:ext>
            </a:extLst>
          </p:cNvPr>
          <p:cNvSpPr>
            <a:spLocks noChangeArrowheads="1"/>
          </p:cNvSpPr>
          <p:nvPr/>
        </p:nvSpPr>
        <p:spPr bwMode="gray">
          <a:xfrm>
            <a:off x="1716088" y="1263650"/>
            <a:ext cx="566737" cy="6223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7" name="Rectangle 25">
            <a:extLst>
              <a:ext uri="{FF2B5EF4-FFF2-40B4-BE49-F238E27FC236}">
                <a16:creationId xmlns:a16="http://schemas.microsoft.com/office/drawing/2014/main" id="{82AA038A-3649-45B4-BAE5-D3E0613AB178}"/>
              </a:ext>
            </a:extLst>
          </p:cNvPr>
          <p:cNvSpPr>
            <a:spLocks noChangeArrowheads="1"/>
          </p:cNvSpPr>
          <p:nvPr/>
        </p:nvSpPr>
        <p:spPr bwMode="gray">
          <a:xfrm>
            <a:off x="573088" y="1885950"/>
            <a:ext cx="576262" cy="644525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8" name="Rectangle 26">
            <a:extLst>
              <a:ext uri="{FF2B5EF4-FFF2-40B4-BE49-F238E27FC236}">
                <a16:creationId xmlns:a16="http://schemas.microsoft.com/office/drawing/2014/main" id="{C111F148-7693-4C66-BDC3-57C5B5D98FB2}"/>
              </a:ext>
            </a:extLst>
          </p:cNvPr>
          <p:cNvSpPr>
            <a:spLocks noChangeArrowheads="1"/>
          </p:cNvSpPr>
          <p:nvPr/>
        </p:nvSpPr>
        <p:spPr bwMode="gray">
          <a:xfrm>
            <a:off x="1141413" y="1885950"/>
            <a:ext cx="576262" cy="6445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9" name="Rectangle 27">
            <a:extLst>
              <a:ext uri="{FF2B5EF4-FFF2-40B4-BE49-F238E27FC236}">
                <a16:creationId xmlns:a16="http://schemas.microsoft.com/office/drawing/2014/main" id="{F71BA097-026F-4139-A236-25B9468F1B8B}"/>
              </a:ext>
            </a:extLst>
          </p:cNvPr>
          <p:cNvSpPr>
            <a:spLocks noChangeArrowheads="1"/>
          </p:cNvSpPr>
          <p:nvPr/>
        </p:nvSpPr>
        <p:spPr bwMode="gray">
          <a:xfrm>
            <a:off x="0" y="2528888"/>
            <a:ext cx="574675" cy="633412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id="{66827E42-7A34-47CC-A5D8-6CEF07D65BF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gray">
          <a:xfrm>
            <a:off x="1752600" y="1800225"/>
            <a:ext cx="6629400" cy="1012825"/>
          </a:xfrm>
        </p:spPr>
        <p:txBody>
          <a:bodyPr/>
          <a:lstStyle>
            <a:lvl1pPr algn="ctr">
              <a:defRPr sz="3600" i="1">
                <a:latin typeface="Verdana" panose="020B0604030504040204" pitchFamily="34" charset="0"/>
              </a:defRPr>
            </a:lvl1pPr>
          </a:lstStyle>
          <a:p>
            <a:pPr lvl="0"/>
            <a:r>
              <a:rPr lang="ru-RU" altLang="en-US" noProof="0"/>
              <a:t>Образец заголовка</a:t>
            </a:r>
            <a:endParaRPr lang="en-US" altLang="en-US" noProof="0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D93EEBF7-9F16-4C43-94E8-4B7F75EACC7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1600200" y="3276600"/>
            <a:ext cx="6324600" cy="3810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ru-RU" altLang="en-US" noProof="0"/>
              <a:t>Образец подзаголовка</a:t>
            </a:r>
            <a:endParaRPr lang="en-US" altLang="en-US" noProof="0"/>
          </a:p>
        </p:txBody>
      </p:sp>
      <p:grpSp>
        <p:nvGrpSpPr>
          <p:cNvPr id="3088" name="Group 16">
            <a:extLst>
              <a:ext uri="{FF2B5EF4-FFF2-40B4-BE49-F238E27FC236}">
                <a16:creationId xmlns:a16="http://schemas.microsoft.com/office/drawing/2014/main" id="{279D8F43-29AB-4573-B3FC-DECFD12AD9D4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5410200"/>
            <a:ext cx="1295400" cy="695325"/>
            <a:chOff x="2680" y="3678"/>
            <a:chExt cx="680" cy="438"/>
          </a:xfrm>
        </p:grpSpPr>
        <p:sp>
          <p:nvSpPr>
            <p:cNvPr id="3086" name="Text Box 14">
              <a:extLst>
                <a:ext uri="{FF2B5EF4-FFF2-40B4-BE49-F238E27FC236}">
                  <a16:creationId xmlns:a16="http://schemas.microsoft.com/office/drawing/2014/main" id="{4B3D4E59-85F3-4D40-B810-053A742CDA76}"/>
                </a:ext>
              </a:extLst>
            </p:cNvPr>
            <p:cNvSpPr txBox="1">
              <a:spLocks noChangeArrowheads="1"/>
            </p:cNvSpPr>
            <p:nvPr userDrawn="1"/>
          </p:nvSpPr>
          <p:spPr bwMode="gray">
            <a:xfrm>
              <a:off x="2680" y="3789"/>
              <a:ext cx="68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 altLang="en-US" sz="2800" b="1">
                  <a:solidFill>
                    <a:schemeClr val="tx2"/>
                  </a:solidFill>
                </a:rPr>
                <a:t>LOGO</a:t>
              </a:r>
            </a:p>
          </p:txBody>
        </p:sp>
        <p:sp>
          <p:nvSpPr>
            <p:cNvPr id="3087" name="AutoShape 15">
              <a:extLst>
                <a:ext uri="{FF2B5EF4-FFF2-40B4-BE49-F238E27FC236}">
                  <a16:creationId xmlns:a16="http://schemas.microsoft.com/office/drawing/2014/main" id="{AABA6585-E7ED-4475-9AA6-851F6DF899DE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 rot="5400000">
              <a:off x="2928" y="3493"/>
              <a:ext cx="172" cy="542"/>
            </a:xfrm>
            <a:prstGeom prst="moon">
              <a:avLst>
                <a:gd name="adj" fmla="val 21208"/>
              </a:avLst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DBA293-76B1-4FFC-ABBA-48C2158E5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D8342B5-AAF2-47FA-A769-C24AD287AE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A809BC4-E919-4748-A70A-D4480646C9A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name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D017476-CE6B-4EFC-977B-6F73F3045C8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7BEEF82-0B16-43FB-A711-75768C22EED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Дата 5">
            <a:extLst>
              <a:ext uri="{FF2B5EF4-FFF2-40B4-BE49-F238E27FC236}">
                <a16:creationId xmlns:a16="http://schemas.microsoft.com/office/drawing/2014/main" id="{781366B8-A799-4388-A655-58AD27648CE2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2384664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484769B-43B5-4854-B650-29EBD4B258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6019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5D59D95-0170-428D-8169-1114A75E87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6019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7A07A42-3B08-4F4E-859A-21714D97577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name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8A7BE45-0F84-4A49-8D59-7A657AECE84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5C12EAD-126A-4E85-A1C4-E223C7402EC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Дата 5">
            <a:extLst>
              <a:ext uri="{FF2B5EF4-FFF2-40B4-BE49-F238E27FC236}">
                <a16:creationId xmlns:a16="http://schemas.microsoft.com/office/drawing/2014/main" id="{8BBA4B0B-38C2-4B61-8291-13DCEDD9F255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22515459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9ABB73-E4AA-4E9F-AD1C-298258B5F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457200"/>
            <a:ext cx="7391400" cy="4873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аблица 2">
            <a:extLst>
              <a:ext uri="{FF2B5EF4-FFF2-40B4-BE49-F238E27FC236}">
                <a16:creationId xmlns:a16="http://schemas.microsoft.com/office/drawing/2014/main" id="{0C5A40F9-A7C7-40BE-ACE7-FB978963EB1C}"/>
              </a:ext>
            </a:extLst>
          </p:cNvPr>
          <p:cNvSpPr>
            <a:spLocks noGrp="1"/>
          </p:cNvSpPr>
          <p:nvPr>
            <p:ph type="tbl" idx="1"/>
          </p:nvPr>
        </p:nvSpPr>
        <p:spPr>
          <a:xfrm>
            <a:off x="457200" y="1228725"/>
            <a:ext cx="8229600" cy="5248275"/>
          </a:xfrm>
        </p:spPr>
        <p:txBody>
          <a:bodyPr/>
          <a:lstStyle/>
          <a:p>
            <a:r>
              <a:rPr lang="ru-RU"/>
              <a:t>Вставка таблицы</a:t>
            </a:r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B99CE1F-5EA3-45C8-A64E-8FDE120BD04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943600" y="6537325"/>
            <a:ext cx="2895600" cy="320675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Company name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F429186-04DC-4A96-894D-A7993BE2FC3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2971800" y="6537325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fld id="{CAA1FB54-AD22-4013-B40C-B91D0C59FBF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Дата 5">
            <a:extLst>
              <a:ext uri="{FF2B5EF4-FFF2-40B4-BE49-F238E27FC236}">
                <a16:creationId xmlns:a16="http://schemas.microsoft.com/office/drawing/2014/main" id="{E18FFD1E-CA62-4426-86D3-65255C4AA7ED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5943600" y="68263"/>
            <a:ext cx="2590800" cy="236537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2697239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5854C8-E400-4AD2-B492-BB66D0040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6889BE-FB91-44C9-AE04-BE36F95234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AB23DCD-4978-42F5-B144-6FEB501C893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name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8C57165-1B3B-40EA-920A-76793E90D14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6C095A3-1BB3-479D-8046-30DBBD7D547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Дата 5">
            <a:extLst>
              <a:ext uri="{FF2B5EF4-FFF2-40B4-BE49-F238E27FC236}">
                <a16:creationId xmlns:a16="http://schemas.microsoft.com/office/drawing/2014/main" id="{E9F74689-7243-40F0-A3A2-1788AC34FAC3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197519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0D080A-EE2E-4951-A04F-D84A6BDBD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0AB5FA1-24B6-4F2F-863E-89C5314DF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44F976F-5123-4932-99A3-E569DDA8777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name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59C2D0F-1307-40CB-BC1B-2C0AB362C8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75737F2-024B-48BA-A9B4-5EDFB986C84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Дата 5">
            <a:extLst>
              <a:ext uri="{FF2B5EF4-FFF2-40B4-BE49-F238E27FC236}">
                <a16:creationId xmlns:a16="http://schemas.microsoft.com/office/drawing/2014/main" id="{BBCD0FDC-313D-4C2B-A164-5888D7519B4B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416937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D3F56D-484C-4FE1-8AE2-B48AFA1D3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86BFBEA-785A-45B7-80DC-37684C883E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228725"/>
            <a:ext cx="4038600" cy="52482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11623CE-F914-4112-BD73-CA365B0A0D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228725"/>
            <a:ext cx="4038600" cy="52482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958F52E-84F7-4DA7-9048-D863061A5AC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name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7AC93D-81FD-4F22-8B6D-5932481A8D6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7D24F3B-C8DC-49F8-8D7F-51E3430923C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43D8203-C0C0-4194-9A12-B4789DD680B9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898445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19EA76-403D-4555-85F2-8DDB047FB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FF258D9-4205-494F-97A4-DB11788B41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F64128C-B537-40FE-A2A3-C6DCD9EAE3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F3F1379-CA60-4853-9303-DD634B60D8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980B7A3-F3B6-489C-93D4-10A9B769A9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Нижний колонтитул 6">
            <a:extLst>
              <a:ext uri="{FF2B5EF4-FFF2-40B4-BE49-F238E27FC236}">
                <a16:creationId xmlns:a16="http://schemas.microsoft.com/office/drawing/2014/main" id="{D7524DC7-7B50-46E3-AF6B-CCD1AC6C411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name</a:t>
            </a:r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id="{6FBCA19F-CA7B-4FC9-9758-460D580D805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2A62874-6A77-4783-95E0-803ADC46E93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Дата 8">
            <a:extLst>
              <a:ext uri="{FF2B5EF4-FFF2-40B4-BE49-F238E27FC236}">
                <a16:creationId xmlns:a16="http://schemas.microsoft.com/office/drawing/2014/main" id="{C9D3BEE4-2694-41AF-9A00-3D01A7D86AB9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90684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FCD661-9FED-4D02-A7B6-F380E3345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8BA3250-BD86-4824-897D-E55BD07BEE0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name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9B770E7-6BAF-4043-8526-3C6EAA5AF84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05FACCD-D206-44DA-A4EF-12DD94BED57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85B4DE8-C194-46B8-AE77-32F1CC2A6D6C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1282668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id="{B0658CB1-BF78-4FDF-A90C-1634906ADE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name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603EBA36-083F-4F24-80FA-EF1FB1DB587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4A76BCE-BFF9-40C6-BEAF-E4496728B34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EB005A5-277B-47ED-88E6-1FEA75422FB0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1702965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EDC7A7-C66F-40A2-A8BB-C0B8A3309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70D1E17-4F57-4FC6-98F9-C2B623EA13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5146367-020F-489B-B92D-1B1A91563B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4FDBD49-48E7-4967-AD83-AE0A5C19A1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name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20B53CA-9757-419E-BBE5-908000CA73A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13DBF74-4EF9-4D0D-BA60-055E910607A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EBB36D7-7AFB-4421-8967-154DF73357C9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3073270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0D90F0-A2B5-4605-AD67-9D0B4E62D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54AFA20-8680-4DC8-A5AB-B832BC3AE2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157DF43-C1D7-472F-AB23-12BE76687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CA747C4-3E11-41C6-B7DE-C1B9B6EB6C5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name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47DE0AE-D0F2-4016-97F8-5C9FF9D4F3B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AEDCD33-66EC-4D6C-8211-2852BE1E1DF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EE0277D-05F0-47C9-BF84-E41312AEE31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367357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5">
            <a:extLst>
              <a:ext uri="{FF2B5EF4-FFF2-40B4-BE49-F238E27FC236}">
                <a16:creationId xmlns:a16="http://schemas.microsoft.com/office/drawing/2014/main" id="{34BDA5B4-680A-4AF9-992F-16739F226185}"/>
              </a:ext>
            </a:extLst>
          </p:cNvPr>
          <p:cNvSpPr>
            <a:spLocks noChangeArrowheads="1"/>
          </p:cNvSpPr>
          <p:nvPr/>
        </p:nvSpPr>
        <p:spPr bwMode="gray">
          <a:xfrm>
            <a:off x="655638" y="360363"/>
            <a:ext cx="8497887" cy="719137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A5471FA-23FB-4C1D-A76C-15AAB726CB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28725"/>
            <a:ext cx="8229600" cy="524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2EB38F4-04C6-416C-9089-A649DB8CCE2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943600" y="6537325"/>
            <a:ext cx="28956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+mn-lt"/>
              </a:defRPr>
            </a:lvl1pPr>
          </a:lstStyle>
          <a:p>
            <a:r>
              <a:rPr lang="en-US" altLang="en-US"/>
              <a:t>Company name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BCC9B6B-2B0C-4D91-9914-EB19154441D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971800" y="6537325"/>
            <a:ext cx="21336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2DBFDF1-6A12-4784-A38E-B90F97CE4E6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26" name="Rectangle 2">
            <a:extLst>
              <a:ext uri="{FF2B5EF4-FFF2-40B4-BE49-F238E27FC236}">
                <a16:creationId xmlns:a16="http://schemas.microsoft.com/office/drawing/2014/main" id="{399472A1-128B-418C-85A6-F7D3BAC172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white">
          <a:xfrm>
            <a:off x="1143000" y="457200"/>
            <a:ext cx="739140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заголовка</a:t>
            </a:r>
            <a:endParaRPr lang="en-US" altLang="en-US"/>
          </a:p>
        </p:txBody>
      </p:sp>
      <p:sp>
        <p:nvSpPr>
          <p:cNvPr id="1048" name="Rectangle 24">
            <a:extLst>
              <a:ext uri="{FF2B5EF4-FFF2-40B4-BE49-F238E27FC236}">
                <a16:creationId xmlns:a16="http://schemas.microsoft.com/office/drawing/2014/main" id="{DAAFD6D8-D7C2-448E-9E07-195E35947923}"/>
              </a:ext>
            </a:extLst>
          </p:cNvPr>
          <p:cNvSpPr>
            <a:spLocks noChangeArrowheads="1"/>
          </p:cNvSpPr>
          <p:nvPr/>
        </p:nvSpPr>
        <p:spPr bwMode="gray">
          <a:xfrm>
            <a:off x="0" y="719138"/>
            <a:ext cx="328613" cy="36195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9" name="Rectangle 25">
            <a:extLst>
              <a:ext uri="{FF2B5EF4-FFF2-40B4-BE49-F238E27FC236}">
                <a16:creationId xmlns:a16="http://schemas.microsoft.com/office/drawing/2014/main" id="{6766229E-940E-4217-A0FC-47C4D498EAB6}"/>
              </a:ext>
            </a:extLst>
          </p:cNvPr>
          <p:cNvSpPr>
            <a:spLocks noChangeArrowheads="1"/>
          </p:cNvSpPr>
          <p:nvPr/>
        </p:nvSpPr>
        <p:spPr bwMode="gray">
          <a:xfrm>
            <a:off x="328613" y="357188"/>
            <a:ext cx="328612" cy="36195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0" name="Rectangle 26">
            <a:extLst>
              <a:ext uri="{FF2B5EF4-FFF2-40B4-BE49-F238E27FC236}">
                <a16:creationId xmlns:a16="http://schemas.microsoft.com/office/drawing/2014/main" id="{D33A8E46-1D18-4018-A729-FD0569CFF6A7}"/>
              </a:ext>
            </a:extLst>
          </p:cNvPr>
          <p:cNvSpPr>
            <a:spLocks noChangeArrowheads="1"/>
          </p:cNvSpPr>
          <p:nvPr/>
        </p:nvSpPr>
        <p:spPr bwMode="gray">
          <a:xfrm>
            <a:off x="657225" y="0"/>
            <a:ext cx="328613" cy="36195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2" name="Rectangle 28">
            <a:extLst>
              <a:ext uri="{FF2B5EF4-FFF2-40B4-BE49-F238E27FC236}">
                <a16:creationId xmlns:a16="http://schemas.microsoft.com/office/drawing/2014/main" id="{129A9768-78CF-46AC-934B-A6DBB58F96C7}"/>
              </a:ext>
            </a:extLst>
          </p:cNvPr>
          <p:cNvSpPr>
            <a:spLocks noChangeArrowheads="1"/>
          </p:cNvSpPr>
          <p:nvPr/>
        </p:nvSpPr>
        <p:spPr bwMode="gray">
          <a:xfrm>
            <a:off x="657225" y="361950"/>
            <a:ext cx="328613" cy="36195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3" name="Rectangle 29">
            <a:extLst>
              <a:ext uri="{FF2B5EF4-FFF2-40B4-BE49-F238E27FC236}">
                <a16:creationId xmlns:a16="http://schemas.microsoft.com/office/drawing/2014/main" id="{C86386E1-22D2-46E8-9376-11B23390A9E6}"/>
              </a:ext>
            </a:extLst>
          </p:cNvPr>
          <p:cNvSpPr>
            <a:spLocks noChangeArrowheads="1"/>
          </p:cNvSpPr>
          <p:nvPr/>
        </p:nvSpPr>
        <p:spPr bwMode="gray">
          <a:xfrm>
            <a:off x="328613" y="719138"/>
            <a:ext cx="328612" cy="36195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4" name="Rectangle 30">
            <a:extLst>
              <a:ext uri="{FF2B5EF4-FFF2-40B4-BE49-F238E27FC236}">
                <a16:creationId xmlns:a16="http://schemas.microsoft.com/office/drawing/2014/main" id="{6145CC6B-C7CA-4CFD-B6D1-9A75228CA49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943600" y="68263"/>
            <a:ext cx="2590800" cy="236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+mn-lt"/>
              </a:defRPr>
            </a:lvl1pPr>
          </a:lstStyle>
          <a:p>
            <a:r>
              <a:rPr lang="en-US" altLang="en-US"/>
              <a:t>www.themegallery.com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v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802F9CE3-FAB4-4F76-8977-469A65C210A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752600" y="1800225"/>
            <a:ext cx="6923856" cy="1012825"/>
          </a:xfrm>
        </p:spPr>
        <p:txBody>
          <a:bodyPr/>
          <a:lstStyle/>
          <a:p>
            <a:r>
              <a:rPr lang="ru-RU" altLang="en-US" sz="2000" dirty="0"/>
              <a:t>Лекция 6.</a:t>
            </a:r>
            <a:r>
              <a:rPr lang="ru-RU" altLang="en-US" sz="2400" dirty="0"/>
              <a:t/>
            </a:r>
            <a:br>
              <a:rPr lang="ru-RU" altLang="en-US" sz="2400" dirty="0"/>
            </a:br>
            <a:r>
              <a:rPr lang="ru-RU" altLang="en-US" sz="2800" dirty="0"/>
              <a:t>Анализ программного кода</a:t>
            </a:r>
            <a:br>
              <a:rPr lang="ru-RU" altLang="en-US" sz="2800" dirty="0"/>
            </a:br>
            <a:r>
              <a:rPr lang="ru-RU" altLang="en-US" sz="2800" dirty="0"/>
              <a:t>и данных</a:t>
            </a:r>
            <a:r>
              <a:rPr lang="en-US" altLang="en-US" sz="2800" dirty="0"/>
              <a:t/>
            </a:r>
            <a:br>
              <a:rPr lang="en-US" altLang="en-US" sz="2800" dirty="0"/>
            </a:br>
            <a:r>
              <a:rPr lang="en-US" altLang="en-US" sz="2000" dirty="0"/>
              <a:t>(</a:t>
            </a:r>
            <a:r>
              <a:rPr lang="ru-RU" altLang="en-US" sz="2000" dirty="0"/>
              <a:t>Часть </a:t>
            </a:r>
            <a:r>
              <a:rPr lang="en-US" altLang="en-US" sz="2000" dirty="0"/>
              <a:t>2</a:t>
            </a:r>
            <a:r>
              <a:rPr lang="ru-RU" altLang="en-US" sz="2000" dirty="0"/>
              <a:t>. Защита от динамического анализа)</a:t>
            </a:r>
            <a:endParaRPr lang="en-US" altLang="en-US" sz="24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6F58C10-B6C3-411C-93E8-9E6AF53F7EE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Защита программ и данных</a:t>
            </a:r>
            <a:endParaRPr lang="en-US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0D6C841-54D5-4887-B6DB-0CED7437E1F9}"/>
              </a:ext>
            </a:extLst>
          </p:cNvPr>
          <p:cNvSpPr/>
          <p:nvPr/>
        </p:nvSpPr>
        <p:spPr bwMode="auto">
          <a:xfrm>
            <a:off x="4161098" y="5301208"/>
            <a:ext cx="1202804" cy="9144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540862" y="6215608"/>
            <a:ext cx="26005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1600" i="1" dirty="0"/>
              <a:t>Константин Евгеньевич</a:t>
            </a:r>
          </a:p>
          <a:p>
            <a:pPr algn="r"/>
            <a:r>
              <a:rPr lang="ru-RU" sz="1600" i="1" dirty="0"/>
              <a:t>Израилов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/>
              <a:t>Зависимость алгоритма от окружения</a:t>
            </a:r>
            <a:r>
              <a:rPr lang="en-US" sz="2400" dirty="0"/>
              <a:t>: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Счетчик времени</a:t>
            </a:r>
            <a:endParaRPr lang="en-US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932516-70EF-4271-B188-804429601B17}"/>
              </a:ext>
            </a:extLst>
          </p:cNvPr>
          <p:cNvSpPr txBox="1"/>
          <p:nvPr/>
        </p:nvSpPr>
        <p:spPr>
          <a:xfrm>
            <a:off x="0" y="6605373"/>
            <a:ext cx="9143999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050" i="1" dirty="0"/>
              <a:t>//</a:t>
            </a:r>
            <a:r>
              <a:rPr lang="ru-RU" sz="1050" i="1" dirty="0"/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1CA6284-755C-4389-AB9D-489708E3B86F}"/>
              </a:ext>
            </a:extLst>
          </p:cNvPr>
          <p:cNvSpPr txBox="1"/>
          <p:nvPr/>
        </p:nvSpPr>
        <p:spPr>
          <a:xfrm>
            <a:off x="107503" y="1124744"/>
            <a:ext cx="9036495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400" dirty="0"/>
              <a:t>Идея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/>
              <a:t>Программа должна выполняться под отладчиком не так, как без него (например, виснуть)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/>
              <a:t>Слишком долгое выполнение быстрых функций программы означает, что они отлаживаются</a:t>
            </a:r>
            <a:endParaRPr lang="en-US" sz="14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400" dirty="0"/>
              <a:t>Реализация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/>
              <a:t>Задать максимально допустимое время выполнения поверочной функции</a:t>
            </a:r>
            <a:r>
              <a:rPr lang="en-US" sz="1400" dirty="0"/>
              <a:t> (</a:t>
            </a:r>
            <a:r>
              <a:rPr lang="en-US" sz="1400" dirty="0" err="1"/>
              <a:t>Time_Max</a:t>
            </a:r>
            <a:r>
              <a:rPr lang="en-US" sz="1400" dirty="0"/>
              <a:t>)</a:t>
            </a:r>
            <a:endParaRPr lang="ru-RU" sz="1400" dirty="0"/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/>
              <a:t>Сохранить время начала выполнения поверочной функции</a:t>
            </a:r>
            <a:r>
              <a:rPr lang="en-US" sz="1400" dirty="0"/>
              <a:t> (</a:t>
            </a:r>
            <a:r>
              <a:rPr lang="en-US" sz="1400" dirty="0" err="1"/>
              <a:t>Time_Start</a:t>
            </a:r>
            <a:r>
              <a:rPr lang="en-US" sz="1400" dirty="0"/>
              <a:t>)</a:t>
            </a:r>
            <a:endParaRPr lang="ru-RU" sz="1400" dirty="0"/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/>
              <a:t>Сохранить время конца выполнения поверочной функции</a:t>
            </a:r>
            <a:r>
              <a:rPr lang="en-US" sz="1400" dirty="0"/>
              <a:t> (</a:t>
            </a:r>
            <a:r>
              <a:rPr lang="en-US" sz="1400" dirty="0" err="1"/>
              <a:t>Time_Finish</a:t>
            </a:r>
            <a:r>
              <a:rPr lang="en-US" sz="1400" dirty="0"/>
              <a:t>)</a:t>
            </a:r>
            <a:endParaRPr lang="ru-RU" sz="1400" dirty="0"/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>
                <a:latin typeface="+mj-lt"/>
              </a:rPr>
              <a:t>Если разница времени начала и конца больше допустимого</a:t>
            </a:r>
            <a:r>
              <a:rPr lang="en-US" sz="1400" dirty="0">
                <a:latin typeface="+mj-lt"/>
              </a:rPr>
              <a:t>:</a:t>
            </a:r>
            <a:br>
              <a:rPr lang="en-US" sz="1400" dirty="0">
                <a:latin typeface="+mj-lt"/>
              </a:rPr>
            </a:br>
            <a:r>
              <a:rPr lang="en-US" sz="1400" dirty="0">
                <a:latin typeface="+mj-lt"/>
              </a:rPr>
              <a:t>(</a:t>
            </a:r>
            <a:r>
              <a:rPr lang="en-US" sz="1400" dirty="0" err="1">
                <a:latin typeface="+mj-lt"/>
              </a:rPr>
              <a:t>Time_Finish</a:t>
            </a:r>
            <a:r>
              <a:rPr lang="en-US" sz="1400" dirty="0">
                <a:latin typeface="+mj-lt"/>
              </a:rPr>
              <a:t> – </a:t>
            </a:r>
            <a:r>
              <a:rPr lang="en-US" sz="1400" dirty="0" err="1">
                <a:latin typeface="+mj-lt"/>
              </a:rPr>
              <a:t>Time_Start</a:t>
            </a:r>
            <a:r>
              <a:rPr lang="en-US" sz="1400" dirty="0">
                <a:latin typeface="+mj-lt"/>
              </a:rPr>
              <a:t> &gt; </a:t>
            </a:r>
            <a:r>
              <a:rPr lang="en-US" sz="1400" dirty="0" err="1">
                <a:latin typeface="+mj-lt"/>
              </a:rPr>
              <a:t>Time_Max</a:t>
            </a:r>
            <a:r>
              <a:rPr lang="en-US" sz="1400" dirty="0">
                <a:latin typeface="+mj-lt"/>
              </a:rPr>
              <a:t>)</a:t>
            </a:r>
            <a:r>
              <a:rPr lang="ru-RU" sz="1400" dirty="0">
                <a:latin typeface="+mj-lt"/>
              </a:rPr>
              <a:t>,</a:t>
            </a:r>
            <a:r>
              <a:rPr lang="en-US" sz="1400" dirty="0">
                <a:latin typeface="+mj-lt"/>
              </a:rPr>
              <a:t> </a:t>
            </a:r>
            <a:r>
              <a:rPr lang="ru-RU" sz="1400" dirty="0">
                <a:latin typeface="+mj-lt"/>
              </a:rPr>
              <a:t>то функция отлаживается</a:t>
            </a:r>
            <a:r>
              <a:rPr lang="en-US" sz="1400" dirty="0">
                <a:latin typeface="+mj-lt"/>
              </a:rPr>
              <a:t>	</a:t>
            </a:r>
            <a:endParaRPr lang="en-US" sz="1400" dirty="0">
              <a:latin typeface="Consolas" panose="020B0609020204030204" pitchFamily="49" charset="0"/>
            </a:endParaRP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400" dirty="0"/>
              <a:t>Пример</a:t>
            </a:r>
          </a:p>
          <a:p>
            <a:pPr lvl="1" algn="l"/>
            <a:r>
              <a:rPr lang="pt-BR" sz="1400" dirty="0">
                <a:latin typeface="Consolas" panose="020B0609020204030204" pitchFamily="49" charset="0"/>
              </a:rPr>
              <a:t>Funct_WithCalibrateExec() {</a:t>
            </a:r>
          </a:p>
          <a:p>
            <a:pPr lvl="1" algn="l"/>
            <a:r>
              <a:rPr lang="pt-BR" sz="1400" dirty="0">
                <a:latin typeface="Consolas" panose="020B0609020204030204" pitchFamily="49" charset="0"/>
              </a:rPr>
              <a:t>    ...</a:t>
            </a:r>
          </a:p>
          <a:p>
            <a:pPr lvl="1" algn="l"/>
            <a:r>
              <a:rPr lang="pt-BR" sz="1400" dirty="0">
                <a:latin typeface="Consolas" panose="020B0609020204030204" pitchFamily="49" charset="0"/>
              </a:rPr>
              <a:t>    Time Time_Start = GetCurrentTime();</a:t>
            </a:r>
          </a:p>
          <a:p>
            <a:pPr lvl="1" algn="l"/>
            <a:r>
              <a:rPr lang="pt-BR" sz="1400" dirty="0">
                <a:latin typeface="Consolas" panose="020B0609020204030204" pitchFamily="49" charset="0"/>
              </a:rPr>
              <a:t>    CalibrateExec()</a:t>
            </a:r>
          </a:p>
          <a:p>
            <a:pPr lvl="1" algn="l"/>
            <a:r>
              <a:rPr lang="pt-BR" sz="1400" dirty="0">
                <a:latin typeface="Consolas" panose="020B0609020204030204" pitchFamily="49" charset="0"/>
              </a:rPr>
              <a:t>    Time Time_Finish = GetCurrentTime();</a:t>
            </a:r>
          </a:p>
          <a:p>
            <a:pPr lvl="1" algn="l"/>
            <a:r>
              <a:rPr lang="pt-BR" sz="1400" dirty="0">
                <a:latin typeface="Consolas" panose="020B0609020204030204" pitchFamily="49" charset="0"/>
              </a:rPr>
              <a:t>    ...</a:t>
            </a:r>
          </a:p>
          <a:p>
            <a:pPr lvl="1" algn="l"/>
            <a:r>
              <a:rPr lang="pt-BR" sz="1400" dirty="0">
                <a:latin typeface="Consolas" panose="020B0609020204030204" pitchFamily="49" charset="0"/>
              </a:rPr>
              <a:t>    if (Time_Finish – Time_Start &gt; Time_Max)</a:t>
            </a:r>
          </a:p>
          <a:p>
            <a:pPr lvl="1" algn="l"/>
            <a:r>
              <a:rPr lang="pt-BR" sz="1400" dirty="0">
                <a:latin typeface="Consolas" panose="020B0609020204030204" pitchFamily="49" charset="0"/>
              </a:rPr>
              <a:t>        Set_Debugger_Present();</a:t>
            </a:r>
          </a:p>
          <a:p>
            <a:pPr lvl="1" algn="l"/>
            <a:r>
              <a:rPr lang="pt-BR" sz="1400" dirty="0">
                <a:latin typeface="Consolas" panose="020B0609020204030204" pitchFamily="49" charset="0"/>
              </a:rPr>
              <a:t>}</a:t>
            </a:r>
          </a:p>
          <a:p>
            <a:pPr lvl="1" algn="l"/>
            <a:endParaRPr lang="ru-RU" sz="1400" dirty="0">
              <a:latin typeface="Consolas" panose="020B0609020204030204" pitchFamily="49" charset="0"/>
            </a:endParaRPr>
          </a:p>
          <a:p>
            <a:pPr lvl="1" algn="l"/>
            <a:endParaRPr lang="en-US" sz="1400" dirty="0">
              <a:latin typeface="Consolas" panose="020B0609020204030204" pitchFamily="49" charset="0"/>
            </a:endParaRPr>
          </a:p>
          <a:p>
            <a:pPr lvl="1" algn="l"/>
            <a:endParaRPr lang="en-US" sz="1400" dirty="0">
              <a:latin typeface="Consolas" panose="020B0609020204030204" pitchFamily="49" charset="0"/>
            </a:endParaRPr>
          </a:p>
          <a:p>
            <a:pPr lvl="1" algn="l"/>
            <a:endParaRPr lang="ru-RU" sz="1400" dirty="0">
              <a:latin typeface="Consolas" panose="020B0609020204030204" pitchFamily="49" charset="0"/>
            </a:endParaRPr>
          </a:p>
          <a:p>
            <a:pPr lvl="1" algn="l"/>
            <a:endParaRPr lang="ru-RU" sz="1400" dirty="0">
              <a:latin typeface="Consolas" panose="020B0609020204030204" pitchFamily="49" charset="0"/>
            </a:endParaRP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400" dirty="0"/>
              <a:t>Защита будет срабатывать не всегда, а только, когда код в поверочной функции будет отлаживаться</a:t>
            </a:r>
            <a:endParaRPr lang="ru-RU" sz="1400" dirty="0">
              <a:latin typeface="Consolas" panose="020B0609020204030204" pitchFamily="49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5A94E0A2-8E36-42E4-B85E-66E0992F16F5}"/>
              </a:ext>
            </a:extLst>
          </p:cNvPr>
          <p:cNvSpPr/>
          <p:nvPr/>
        </p:nvSpPr>
        <p:spPr bwMode="auto">
          <a:xfrm>
            <a:off x="1979712" y="5199566"/>
            <a:ext cx="1101080" cy="936104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Равнобедренный треугольник 8">
            <a:extLst>
              <a:ext uri="{FF2B5EF4-FFF2-40B4-BE49-F238E27FC236}">
                <a16:creationId xmlns:a16="http://schemas.microsoft.com/office/drawing/2014/main" id="{4330CAF3-3F52-40EA-9F7D-9AE67123ED2A}"/>
              </a:ext>
            </a:extLst>
          </p:cNvPr>
          <p:cNvSpPr/>
          <p:nvPr/>
        </p:nvSpPr>
        <p:spPr bwMode="auto">
          <a:xfrm>
            <a:off x="2171726" y="5354434"/>
            <a:ext cx="693042" cy="637220"/>
          </a:xfrm>
          <a:prstGeom prst="triangle">
            <a:avLst/>
          </a:prstGeom>
          <a:solidFill>
            <a:srgbClr val="00FE7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Стрелка: вправо 9">
            <a:extLst>
              <a:ext uri="{FF2B5EF4-FFF2-40B4-BE49-F238E27FC236}">
                <a16:creationId xmlns:a16="http://schemas.microsoft.com/office/drawing/2014/main" id="{978DE1A5-F32E-46F5-9E02-23D7A17EBC45}"/>
              </a:ext>
            </a:extLst>
          </p:cNvPr>
          <p:cNvSpPr/>
          <p:nvPr/>
        </p:nvSpPr>
        <p:spPr bwMode="auto">
          <a:xfrm>
            <a:off x="3280683" y="5335797"/>
            <a:ext cx="2407820" cy="720080"/>
          </a:xfrm>
          <a:prstGeom prst="rightArrow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Выполнение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0FD96FA3-6A28-4752-A776-ED2BD5923076}"/>
              </a:ext>
            </a:extLst>
          </p:cNvPr>
          <p:cNvSpPr/>
          <p:nvPr/>
        </p:nvSpPr>
        <p:spPr bwMode="auto">
          <a:xfrm>
            <a:off x="5888394" y="3284984"/>
            <a:ext cx="3024885" cy="2850686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6BF797BA-80C8-4F7E-ACBA-258DCC8856C0}"/>
              </a:ext>
            </a:extLst>
          </p:cNvPr>
          <p:cNvSpPr/>
          <p:nvPr/>
        </p:nvSpPr>
        <p:spPr bwMode="auto">
          <a:xfrm>
            <a:off x="323528" y="6605373"/>
            <a:ext cx="1512168" cy="252627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Вид кода (Форма)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86837D80-BE99-4AB6-8486-A67E64A5471F}"/>
              </a:ext>
            </a:extLst>
          </p:cNvPr>
          <p:cNvSpPr/>
          <p:nvPr/>
        </p:nvSpPr>
        <p:spPr bwMode="auto">
          <a:xfrm>
            <a:off x="2159224" y="6605373"/>
            <a:ext cx="2484784" cy="252627"/>
          </a:xfrm>
          <a:prstGeom prst="rect">
            <a:avLst/>
          </a:prstGeom>
          <a:solidFill>
            <a:srgbClr val="00FE7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Логика кода (Содержание)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32E8A881-AFE7-41AB-B7D9-D1F2069E75AC}"/>
              </a:ext>
            </a:extLst>
          </p:cNvPr>
          <p:cNvSpPr/>
          <p:nvPr/>
        </p:nvSpPr>
        <p:spPr bwMode="auto">
          <a:xfrm>
            <a:off x="6084168" y="3429000"/>
            <a:ext cx="2692215" cy="92921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onsolas" panose="020B0609020204030204" pitchFamily="49" charset="0"/>
              </a:rPr>
              <a:t>(</a:t>
            </a:r>
            <a:r>
              <a:rPr lang="en-US" sz="1600" dirty="0" err="1">
                <a:latin typeface="Consolas" panose="020B0609020204030204" pitchFamily="49" charset="0"/>
              </a:rPr>
              <a:t>Time_Start</a:t>
            </a:r>
            <a:r>
              <a:rPr lang="en-US" sz="1600" dirty="0">
                <a:latin typeface="Consolas" panose="020B0609020204030204" pitchFamily="49" charset="0"/>
              </a:rPr>
              <a:t>)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err="1">
                <a:latin typeface="Consolas" panose="020B0609020204030204" pitchFamily="49" charset="0"/>
              </a:rPr>
              <a:t>CalibrateExec</a:t>
            </a:r>
            <a:r>
              <a:rPr lang="en-US" sz="1600" dirty="0">
                <a:latin typeface="Consolas" panose="020B0609020204030204" pitchFamily="49" charset="0"/>
              </a:rPr>
              <a:t>()</a:t>
            </a:r>
          </a:p>
          <a:p>
            <a:pPr algn="l"/>
            <a:r>
              <a:rPr lang="en-US" sz="1600" dirty="0">
                <a:latin typeface="Consolas" panose="020B0609020204030204" pitchFamily="49" charset="0"/>
              </a:rPr>
              <a:t>(</a:t>
            </a:r>
            <a:r>
              <a:rPr lang="en-US" sz="1600" dirty="0" err="1">
                <a:latin typeface="Consolas" panose="020B0609020204030204" pitchFamily="49" charset="0"/>
              </a:rPr>
              <a:t>Time_Finish</a:t>
            </a:r>
            <a:r>
              <a:rPr lang="en-US" sz="1600" dirty="0">
                <a:latin typeface="Consolas" panose="020B0609020204030204" pitchFamily="49" charset="0"/>
              </a:rPr>
              <a:t>)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6372945E-B926-47F8-B0D9-09DB0F5FFFFF}"/>
              </a:ext>
            </a:extLst>
          </p:cNvPr>
          <p:cNvSpPr/>
          <p:nvPr/>
        </p:nvSpPr>
        <p:spPr bwMode="auto">
          <a:xfrm>
            <a:off x="6084168" y="4502234"/>
            <a:ext cx="2692215" cy="14894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600" dirty="0" err="1">
                <a:latin typeface="Consolas" panose="020B0609020204030204" pitchFamily="49" charset="0"/>
              </a:rPr>
              <a:t>Time_Finish</a:t>
            </a:r>
            <a:r>
              <a:rPr lang="en-US" sz="1600" dirty="0">
                <a:latin typeface="Consolas" panose="020B0609020204030204" pitchFamily="49" charset="0"/>
              </a:rPr>
              <a:t>–</a:t>
            </a:r>
            <a:r>
              <a:rPr lang="en-US" sz="1600" dirty="0" err="1">
                <a:latin typeface="Consolas" panose="020B0609020204030204" pitchFamily="49" charset="0"/>
              </a:rPr>
              <a:t>Time_Start</a:t>
            </a:r>
            <a:endParaRPr lang="en-US" sz="1600" dirty="0">
              <a:latin typeface="Consolas" panose="020B0609020204030204" pitchFamily="49" charset="0"/>
            </a:endParaRPr>
          </a:p>
          <a:p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&gt;</a:t>
            </a:r>
          </a:p>
          <a:p>
            <a:r>
              <a:rPr lang="en-US" sz="1600" dirty="0" err="1">
                <a:latin typeface="Consolas" panose="020B0609020204030204" pitchFamily="49" charset="0"/>
              </a:rPr>
              <a:t>Time_Max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</p:txBody>
      </p:sp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AF819A6E-E47B-4C3D-AB6A-EAFD966BA5CF}"/>
              </a:ext>
            </a:extLst>
          </p:cNvPr>
          <p:cNvGrpSpPr/>
          <p:nvPr/>
        </p:nvGrpSpPr>
        <p:grpSpPr>
          <a:xfrm>
            <a:off x="7083754" y="5323618"/>
            <a:ext cx="693042" cy="637220"/>
            <a:chOff x="7136959" y="4637367"/>
            <a:chExt cx="693042" cy="637220"/>
          </a:xfrm>
        </p:grpSpPr>
        <p:sp>
          <p:nvSpPr>
            <p:cNvPr id="26" name="Равнобедренный треугольник 25">
              <a:extLst>
                <a:ext uri="{FF2B5EF4-FFF2-40B4-BE49-F238E27FC236}">
                  <a16:creationId xmlns:a16="http://schemas.microsoft.com/office/drawing/2014/main" id="{D0393C4D-BDEB-4118-9815-E0C768945615}"/>
                </a:ext>
              </a:extLst>
            </p:cNvPr>
            <p:cNvSpPr/>
            <p:nvPr/>
          </p:nvSpPr>
          <p:spPr bwMode="auto">
            <a:xfrm>
              <a:off x="7136959" y="4637367"/>
              <a:ext cx="693042" cy="637220"/>
            </a:xfrm>
            <a:prstGeom prst="triangle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pic>
          <p:nvPicPr>
            <p:cNvPr id="30" name="Рисунок 29">
              <a:extLst>
                <a:ext uri="{FF2B5EF4-FFF2-40B4-BE49-F238E27FC236}">
                  <a16:creationId xmlns:a16="http://schemas.microsoft.com/office/drawing/2014/main" id="{40FB133C-AF78-400D-893B-AF71F97C668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257507" y="4839088"/>
              <a:ext cx="452682" cy="42705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384297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/>
              <a:t>Зависимость алгоритма от окружения</a:t>
            </a:r>
            <a:r>
              <a:rPr lang="en-US" sz="2400" dirty="0"/>
              <a:t>: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Наличие отладчика</a:t>
            </a:r>
            <a:endParaRPr lang="en-US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932516-70EF-4271-B188-804429601B17}"/>
              </a:ext>
            </a:extLst>
          </p:cNvPr>
          <p:cNvSpPr txBox="1"/>
          <p:nvPr/>
        </p:nvSpPr>
        <p:spPr>
          <a:xfrm>
            <a:off x="0" y="6605373"/>
            <a:ext cx="9143999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050" i="1" dirty="0"/>
              <a:t>//</a:t>
            </a:r>
            <a:r>
              <a:rPr lang="ru-RU" sz="1050" i="1" dirty="0"/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1CA6284-755C-4389-AB9D-489708E3B86F}"/>
              </a:ext>
            </a:extLst>
          </p:cNvPr>
          <p:cNvSpPr txBox="1"/>
          <p:nvPr/>
        </p:nvSpPr>
        <p:spPr>
          <a:xfrm>
            <a:off x="107503" y="1124744"/>
            <a:ext cx="9036495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400" dirty="0"/>
              <a:t>Идея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/>
              <a:t>Программа должна определить наличие запущенного отладчика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/>
              <a:t>Можно посмотреть запущенные процессы, загруженные библиотеки и пр.</a:t>
            </a:r>
            <a:endParaRPr lang="en-US" sz="14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400" dirty="0"/>
              <a:t>Реализация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/>
              <a:t>Реализовать набор функций, определяющих по прямым и косвенным признакам наличие отладчика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/>
              <a:t>Расширить определение функцией отладчиков на наиболее известные (или те, которые обходят другие защиты программы от отладки)</a:t>
            </a:r>
            <a:endParaRPr lang="en-US" sz="1400" dirty="0">
              <a:latin typeface="Consolas" panose="020B0609020204030204" pitchFamily="49" charset="0"/>
            </a:endParaRP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400" dirty="0"/>
              <a:t>Пример</a:t>
            </a:r>
          </a:p>
          <a:p>
            <a:pPr lvl="1" algn="l"/>
            <a:r>
              <a:rPr lang="pt-BR" sz="1400" dirty="0">
                <a:latin typeface="Consolas" panose="020B0609020204030204" pitchFamily="49" charset="0"/>
              </a:rPr>
              <a:t>Bool CheckIsDebuggerExecuted() {</a:t>
            </a:r>
          </a:p>
          <a:p>
            <a:pPr lvl="1" algn="l"/>
            <a:r>
              <a:rPr lang="pt-BR" sz="1400" dirty="0">
                <a:latin typeface="Consolas" panose="020B0609020204030204" pitchFamily="49" charset="0"/>
              </a:rPr>
              <a:t>    If (IsLoadedProcess("IDAPro.exe", "WinDbg.exe"))</a:t>
            </a:r>
          </a:p>
          <a:p>
            <a:pPr lvl="1" algn="l"/>
            <a:r>
              <a:rPr lang="pt-BR" sz="1400" dirty="0">
                <a:latin typeface="Consolas" panose="020B0609020204030204" pitchFamily="49" charset="0"/>
              </a:rPr>
              <a:t>        return True;</a:t>
            </a:r>
          </a:p>
          <a:p>
            <a:pPr lvl="1" algn="l"/>
            <a:r>
              <a:rPr lang="pt-BR" sz="1400" dirty="0">
                <a:latin typeface="Consolas" panose="020B0609020204030204" pitchFamily="49" charset="0"/>
              </a:rPr>
              <a:t>    If (IsLoadedDlls("idapro.dll", "windbg.dll"))</a:t>
            </a:r>
          </a:p>
          <a:p>
            <a:pPr lvl="1" algn="l"/>
            <a:r>
              <a:rPr lang="pt-BR" sz="1400" dirty="0">
                <a:latin typeface="Consolas" panose="020B0609020204030204" pitchFamily="49" charset="0"/>
              </a:rPr>
              <a:t>        return True;</a:t>
            </a:r>
          </a:p>
          <a:p>
            <a:pPr lvl="1" algn="l"/>
            <a:r>
              <a:rPr lang="pt-BR" sz="1400" dirty="0">
                <a:latin typeface="Consolas" panose="020B0609020204030204" pitchFamily="49" charset="0"/>
              </a:rPr>
              <a:t>    If (IsLoadedDlls("Ida Pro", "WinDbg"))</a:t>
            </a:r>
          </a:p>
          <a:p>
            <a:pPr lvl="1" algn="l"/>
            <a:r>
              <a:rPr lang="pt-BR" sz="1400" dirty="0">
                <a:latin typeface="Consolas" panose="020B0609020204030204" pitchFamily="49" charset="0"/>
              </a:rPr>
              <a:t>        return True;</a:t>
            </a:r>
          </a:p>
          <a:p>
            <a:pPr lvl="1" algn="l"/>
            <a:r>
              <a:rPr lang="pt-BR" sz="1400" dirty="0">
                <a:latin typeface="Consolas" panose="020B0609020204030204" pitchFamily="49" charset="0"/>
              </a:rPr>
              <a:t>    ...</a:t>
            </a:r>
          </a:p>
          <a:p>
            <a:pPr lvl="1" algn="l"/>
            <a:r>
              <a:rPr lang="pt-BR" sz="1400" dirty="0">
                <a:latin typeface="Consolas" panose="020B0609020204030204" pitchFamily="49" charset="0"/>
              </a:rPr>
              <a:t>}</a:t>
            </a:r>
          </a:p>
          <a:p>
            <a:pPr lvl="1" algn="l"/>
            <a:endParaRPr lang="ru-RU" sz="1400" dirty="0">
              <a:latin typeface="Consolas" panose="020B0609020204030204" pitchFamily="49" charset="0"/>
            </a:endParaRPr>
          </a:p>
          <a:p>
            <a:pPr lvl="1" algn="l"/>
            <a:endParaRPr lang="ru-RU" sz="1400" dirty="0">
              <a:latin typeface="Consolas" panose="020B0609020204030204" pitchFamily="49" charset="0"/>
            </a:endParaRPr>
          </a:p>
          <a:p>
            <a:pPr lvl="1" algn="l"/>
            <a:endParaRPr lang="ru-RU" sz="1400" dirty="0">
              <a:latin typeface="Consolas" panose="020B0609020204030204" pitchFamily="49" charset="0"/>
            </a:endParaRPr>
          </a:p>
          <a:p>
            <a:pPr lvl="1" algn="l"/>
            <a:endParaRPr lang="ru-RU" sz="1400" dirty="0">
              <a:latin typeface="Consolas" panose="020B0609020204030204" pitchFamily="49" charset="0"/>
            </a:endParaRPr>
          </a:p>
          <a:p>
            <a:pPr lvl="1" algn="l"/>
            <a:endParaRPr lang="ru-RU" sz="1400" dirty="0">
              <a:latin typeface="Consolas" panose="020B0609020204030204" pitchFamily="49" charset="0"/>
            </a:endParaRP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400" dirty="0"/>
              <a:t>Отладчики умеют маскировать себя, а также программа может неверно определять наличие отладчиков и не работать</a:t>
            </a:r>
            <a:endParaRPr lang="ru-RU" sz="1400" dirty="0">
              <a:latin typeface="Consolas" panose="020B0609020204030204" pitchFamily="49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5A94E0A2-8E36-42E4-B85E-66E0992F16F5}"/>
              </a:ext>
            </a:extLst>
          </p:cNvPr>
          <p:cNvSpPr/>
          <p:nvPr/>
        </p:nvSpPr>
        <p:spPr bwMode="auto">
          <a:xfrm>
            <a:off x="1939524" y="4972478"/>
            <a:ext cx="1101080" cy="936104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Равнобедренный треугольник 8">
            <a:extLst>
              <a:ext uri="{FF2B5EF4-FFF2-40B4-BE49-F238E27FC236}">
                <a16:creationId xmlns:a16="http://schemas.microsoft.com/office/drawing/2014/main" id="{4330CAF3-3F52-40EA-9F7D-9AE67123ED2A}"/>
              </a:ext>
            </a:extLst>
          </p:cNvPr>
          <p:cNvSpPr/>
          <p:nvPr/>
        </p:nvSpPr>
        <p:spPr bwMode="auto">
          <a:xfrm>
            <a:off x="2131538" y="5127346"/>
            <a:ext cx="693042" cy="637220"/>
          </a:xfrm>
          <a:prstGeom prst="triangle">
            <a:avLst/>
          </a:prstGeom>
          <a:solidFill>
            <a:srgbClr val="00FE7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Стрелка: вправо 9">
            <a:extLst>
              <a:ext uri="{FF2B5EF4-FFF2-40B4-BE49-F238E27FC236}">
                <a16:creationId xmlns:a16="http://schemas.microsoft.com/office/drawing/2014/main" id="{978DE1A5-F32E-46F5-9E02-23D7A17EBC45}"/>
              </a:ext>
            </a:extLst>
          </p:cNvPr>
          <p:cNvSpPr/>
          <p:nvPr/>
        </p:nvSpPr>
        <p:spPr bwMode="auto">
          <a:xfrm>
            <a:off x="3222519" y="5099199"/>
            <a:ext cx="2407820" cy="720080"/>
          </a:xfrm>
          <a:prstGeom prst="rightArrow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Выполнение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0FD96FA3-6A28-4752-A776-ED2BD5923076}"/>
              </a:ext>
            </a:extLst>
          </p:cNvPr>
          <p:cNvSpPr/>
          <p:nvPr/>
        </p:nvSpPr>
        <p:spPr bwMode="auto">
          <a:xfrm>
            <a:off x="5796136" y="2852936"/>
            <a:ext cx="3212133" cy="3168352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6BF797BA-80C8-4F7E-ACBA-258DCC8856C0}"/>
              </a:ext>
            </a:extLst>
          </p:cNvPr>
          <p:cNvSpPr/>
          <p:nvPr/>
        </p:nvSpPr>
        <p:spPr bwMode="auto">
          <a:xfrm>
            <a:off x="323528" y="6605373"/>
            <a:ext cx="1512168" cy="252627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Вид кода (Форма)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86837D80-BE99-4AB6-8486-A67E64A5471F}"/>
              </a:ext>
            </a:extLst>
          </p:cNvPr>
          <p:cNvSpPr/>
          <p:nvPr/>
        </p:nvSpPr>
        <p:spPr bwMode="auto">
          <a:xfrm>
            <a:off x="2159224" y="6605373"/>
            <a:ext cx="2484784" cy="252627"/>
          </a:xfrm>
          <a:prstGeom prst="rect">
            <a:avLst/>
          </a:prstGeom>
          <a:solidFill>
            <a:srgbClr val="00FE7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Логика кода (Содержание)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32E8A881-AFE7-41AB-B7D9-D1F2069E75AC}"/>
              </a:ext>
            </a:extLst>
          </p:cNvPr>
          <p:cNvSpPr/>
          <p:nvPr/>
        </p:nvSpPr>
        <p:spPr bwMode="auto">
          <a:xfrm>
            <a:off x="5947566" y="3004377"/>
            <a:ext cx="2808312" cy="84924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l"/>
            <a:r>
              <a:rPr lang="pt-BR" sz="1600" dirty="0">
                <a:latin typeface="Consolas" panose="020B0609020204030204" pitchFamily="49" charset="0"/>
              </a:rPr>
              <a:t>IsLoadedProcess</a:t>
            </a:r>
            <a:r>
              <a:rPr lang="en-US" sz="1600" dirty="0"/>
              <a:t>(</a:t>
            </a:r>
          </a:p>
          <a:p>
            <a:pPr algn="l"/>
            <a:r>
              <a:rPr lang="en-US" sz="1600" dirty="0"/>
              <a:t>“Debugger.exe”)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31" name="Группа 30">
            <a:extLst>
              <a:ext uri="{FF2B5EF4-FFF2-40B4-BE49-F238E27FC236}">
                <a16:creationId xmlns:a16="http://schemas.microsoft.com/office/drawing/2014/main" id="{2768AB8B-C8D3-4E2E-8FFD-1E03565FF030}"/>
              </a:ext>
            </a:extLst>
          </p:cNvPr>
          <p:cNvGrpSpPr/>
          <p:nvPr/>
        </p:nvGrpSpPr>
        <p:grpSpPr>
          <a:xfrm>
            <a:off x="7913284" y="3108437"/>
            <a:ext cx="693042" cy="637220"/>
            <a:chOff x="7226430" y="3859489"/>
            <a:chExt cx="693042" cy="637220"/>
          </a:xfrm>
        </p:grpSpPr>
        <p:sp>
          <p:nvSpPr>
            <p:cNvPr id="26" name="Равнобедренный треугольник 25">
              <a:extLst>
                <a:ext uri="{FF2B5EF4-FFF2-40B4-BE49-F238E27FC236}">
                  <a16:creationId xmlns:a16="http://schemas.microsoft.com/office/drawing/2014/main" id="{D0393C4D-BDEB-4118-9815-E0C768945615}"/>
                </a:ext>
              </a:extLst>
            </p:cNvPr>
            <p:cNvSpPr/>
            <p:nvPr/>
          </p:nvSpPr>
          <p:spPr bwMode="auto">
            <a:xfrm>
              <a:off x="7226430" y="3859489"/>
              <a:ext cx="693042" cy="637220"/>
            </a:xfrm>
            <a:prstGeom prst="triangle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pic>
          <p:nvPicPr>
            <p:cNvPr id="30" name="Рисунок 29">
              <a:extLst>
                <a:ext uri="{FF2B5EF4-FFF2-40B4-BE49-F238E27FC236}">
                  <a16:creationId xmlns:a16="http://schemas.microsoft.com/office/drawing/2014/main" id="{40FB133C-AF78-400D-893B-AF71F97C668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346978" y="4061210"/>
              <a:ext cx="452682" cy="427059"/>
            </a:xfrm>
            <a:prstGeom prst="rect">
              <a:avLst/>
            </a:prstGeom>
          </p:spPr>
        </p:pic>
      </p:grp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A0E4AC55-5B49-4BD8-909D-F3D8ABAE0BC0}"/>
              </a:ext>
            </a:extLst>
          </p:cNvPr>
          <p:cNvSpPr/>
          <p:nvPr/>
        </p:nvSpPr>
        <p:spPr bwMode="auto">
          <a:xfrm>
            <a:off x="5947566" y="4033804"/>
            <a:ext cx="2805571" cy="84924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l"/>
            <a:r>
              <a:rPr lang="pt-BR" sz="1600" dirty="0">
                <a:latin typeface="Consolas" panose="020B0609020204030204" pitchFamily="49" charset="0"/>
              </a:rPr>
              <a:t>IsLoadedDlls</a:t>
            </a:r>
            <a:r>
              <a:rPr lang="en-US" sz="1600" dirty="0"/>
              <a:t>(</a:t>
            </a:r>
          </a:p>
          <a:p>
            <a:pPr algn="l"/>
            <a:r>
              <a:rPr lang="en-US" sz="1600" dirty="0"/>
              <a:t>“Debugger.dll“)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19" name="Группа 18">
            <a:extLst>
              <a:ext uri="{FF2B5EF4-FFF2-40B4-BE49-F238E27FC236}">
                <a16:creationId xmlns:a16="http://schemas.microsoft.com/office/drawing/2014/main" id="{B0A22ED3-7F13-4F64-B9A1-9A71CA844E4D}"/>
              </a:ext>
            </a:extLst>
          </p:cNvPr>
          <p:cNvGrpSpPr/>
          <p:nvPr/>
        </p:nvGrpSpPr>
        <p:grpSpPr>
          <a:xfrm>
            <a:off x="7913284" y="4128021"/>
            <a:ext cx="693042" cy="637220"/>
            <a:chOff x="7226430" y="3859489"/>
            <a:chExt cx="693042" cy="637220"/>
          </a:xfrm>
        </p:grpSpPr>
        <p:sp>
          <p:nvSpPr>
            <p:cNvPr id="20" name="Равнобедренный треугольник 19">
              <a:extLst>
                <a:ext uri="{FF2B5EF4-FFF2-40B4-BE49-F238E27FC236}">
                  <a16:creationId xmlns:a16="http://schemas.microsoft.com/office/drawing/2014/main" id="{55C2F2B3-1B18-4C87-9E2B-6A0C519F7346}"/>
                </a:ext>
              </a:extLst>
            </p:cNvPr>
            <p:cNvSpPr/>
            <p:nvPr/>
          </p:nvSpPr>
          <p:spPr bwMode="auto">
            <a:xfrm>
              <a:off x="7226430" y="3859489"/>
              <a:ext cx="693042" cy="637220"/>
            </a:xfrm>
            <a:prstGeom prst="triangle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pic>
          <p:nvPicPr>
            <p:cNvPr id="21" name="Рисунок 20">
              <a:extLst>
                <a:ext uri="{FF2B5EF4-FFF2-40B4-BE49-F238E27FC236}">
                  <a16:creationId xmlns:a16="http://schemas.microsoft.com/office/drawing/2014/main" id="{0F576390-0399-4D8C-8626-694FD7232D8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346978" y="4061210"/>
              <a:ext cx="452682" cy="427059"/>
            </a:xfrm>
            <a:prstGeom prst="rect">
              <a:avLst/>
            </a:prstGeom>
          </p:spPr>
        </p:pic>
      </p:grp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82F4907F-322E-4A55-A767-47093F1667CA}"/>
              </a:ext>
            </a:extLst>
          </p:cNvPr>
          <p:cNvSpPr/>
          <p:nvPr/>
        </p:nvSpPr>
        <p:spPr bwMode="auto">
          <a:xfrm>
            <a:off x="5947566" y="5059336"/>
            <a:ext cx="2805571" cy="84924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l"/>
            <a:r>
              <a:rPr lang="pt-BR" sz="1600" dirty="0">
                <a:latin typeface="Consolas" panose="020B0609020204030204" pitchFamily="49" charset="0"/>
              </a:rPr>
              <a:t>Is</a:t>
            </a:r>
            <a:r>
              <a:rPr lang="en-US" sz="1600" dirty="0" err="1">
                <a:latin typeface="Consolas" panose="020B0609020204030204" pitchFamily="49" charset="0"/>
              </a:rPr>
              <a:t>WindowOpened</a:t>
            </a:r>
            <a:r>
              <a:rPr lang="en-US" sz="1600" dirty="0"/>
              <a:t>(</a:t>
            </a:r>
          </a:p>
          <a:p>
            <a:pPr algn="l"/>
            <a:r>
              <a:rPr lang="en-US" sz="1600" dirty="0"/>
              <a:t>“Debugger Title“)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32" name="Группа 31">
            <a:extLst>
              <a:ext uri="{FF2B5EF4-FFF2-40B4-BE49-F238E27FC236}">
                <a16:creationId xmlns:a16="http://schemas.microsoft.com/office/drawing/2014/main" id="{587A05CF-C241-4AA9-8F98-62D1D19D9D91}"/>
              </a:ext>
            </a:extLst>
          </p:cNvPr>
          <p:cNvGrpSpPr/>
          <p:nvPr/>
        </p:nvGrpSpPr>
        <p:grpSpPr>
          <a:xfrm>
            <a:off x="7913284" y="5165349"/>
            <a:ext cx="693042" cy="637220"/>
            <a:chOff x="7226430" y="3859489"/>
            <a:chExt cx="693042" cy="637220"/>
          </a:xfrm>
        </p:grpSpPr>
        <p:sp>
          <p:nvSpPr>
            <p:cNvPr id="33" name="Равнобедренный треугольник 32">
              <a:extLst>
                <a:ext uri="{FF2B5EF4-FFF2-40B4-BE49-F238E27FC236}">
                  <a16:creationId xmlns:a16="http://schemas.microsoft.com/office/drawing/2014/main" id="{2DDD3126-EEBD-4680-A570-D63F2FC69A5B}"/>
                </a:ext>
              </a:extLst>
            </p:cNvPr>
            <p:cNvSpPr/>
            <p:nvPr/>
          </p:nvSpPr>
          <p:spPr bwMode="auto">
            <a:xfrm>
              <a:off x="7226430" y="3859489"/>
              <a:ext cx="693042" cy="637220"/>
            </a:xfrm>
            <a:prstGeom prst="triangle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pic>
          <p:nvPicPr>
            <p:cNvPr id="34" name="Рисунок 33">
              <a:extLst>
                <a:ext uri="{FF2B5EF4-FFF2-40B4-BE49-F238E27FC236}">
                  <a16:creationId xmlns:a16="http://schemas.microsoft.com/office/drawing/2014/main" id="{791E90B4-F4BF-4B5A-80C8-5711E7456E1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346978" y="4061210"/>
              <a:ext cx="452682" cy="42705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024882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/>
              <a:t>Другие «хитрости» защиты от отладки</a:t>
            </a:r>
            <a:endParaRPr lang="en-US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932516-70EF-4271-B188-804429601B17}"/>
              </a:ext>
            </a:extLst>
          </p:cNvPr>
          <p:cNvSpPr txBox="1"/>
          <p:nvPr/>
        </p:nvSpPr>
        <p:spPr>
          <a:xfrm>
            <a:off x="0" y="6605373"/>
            <a:ext cx="9143999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050" i="1" dirty="0"/>
              <a:t>//</a:t>
            </a:r>
            <a:r>
              <a:rPr lang="ru-RU" sz="1050" i="1" dirty="0"/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1CA6284-755C-4389-AB9D-489708E3B86F}"/>
              </a:ext>
            </a:extLst>
          </p:cNvPr>
          <p:cNvSpPr txBox="1"/>
          <p:nvPr/>
        </p:nvSpPr>
        <p:spPr>
          <a:xfrm>
            <a:off x="107503" y="1124744"/>
            <a:ext cx="9036495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q"/>
            </a:pPr>
            <a:endParaRPr lang="ru-RU" sz="14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ru-RU" sz="14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ru-RU" sz="14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ru-RU" sz="14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400" dirty="0"/>
              <a:t>Существует много других технически сложных хитростей защиты от отладки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/>
              <a:t>Замер задержек в выполнении функций не временными способами (счетчик тактов с запуска ПК)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/>
              <a:t>Вызов некоторых </a:t>
            </a:r>
            <a:r>
              <a:rPr lang="en-US" sz="1400" dirty="0"/>
              <a:t>API</a:t>
            </a:r>
            <a:r>
              <a:rPr lang="ru-RU" sz="1400" dirty="0"/>
              <a:t>-функций или команд, вызывающих исключения, которые не работают под отладчиком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/>
              <a:t>Проверка специальных отладочных регистров и флагов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/>
              <a:t>Создание собственных прерываний, не обрабатываемых под отладчиком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/>
              <a:t>Использование того, что некоторые </a:t>
            </a:r>
            <a:r>
              <a:rPr lang="en-US" sz="1400" dirty="0"/>
              <a:t>API</a:t>
            </a:r>
            <a:r>
              <a:rPr lang="ru-RU" sz="1400" dirty="0"/>
              <a:t>-функции</a:t>
            </a:r>
            <a:r>
              <a:rPr lang="en-US" sz="1400" dirty="0"/>
              <a:t> </a:t>
            </a:r>
            <a:r>
              <a:rPr lang="ru-RU" sz="1400" dirty="0"/>
              <a:t>ведут себя под отладчиком иным образом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/>
              <a:t>Распознавание родительских процессов, из которого запущена программа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/>
              <a:t>Определение программных точек остановок (вставок в код), которые меняют размер функций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/>
              <a:t>Определение аппаратных точек остановок по значению соответствующих регистров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/>
              <a:t>Обнаружение файлов, создаваемых в процессе работы отладчика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/>
              <a:t>И другие …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ru-RU" sz="1400" b="1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ru-RU" sz="14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ru-RU" sz="14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400" dirty="0"/>
              <a:t>Идет извечная борьба категориальных пар</a:t>
            </a:r>
            <a:r>
              <a:rPr lang="en-US" sz="1400" dirty="0"/>
              <a:t>: </a:t>
            </a:r>
            <a:r>
              <a:rPr lang="ru-RU" sz="1400" dirty="0"/>
              <a:t>Атака </a:t>
            </a:r>
            <a:r>
              <a:rPr lang="en-US" sz="1400" dirty="0"/>
              <a:t>VS </a:t>
            </a:r>
            <a:r>
              <a:rPr lang="ru-RU" sz="1400" dirty="0"/>
              <a:t>Защита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ru-RU" sz="1400" dirty="0"/>
          </a:p>
          <a:p>
            <a:pPr marL="2114550" lvl="4" indent="-285750" algn="l">
              <a:buFont typeface="Courier New" panose="02070309020205020404" pitchFamily="49" charset="0"/>
              <a:buChar char="o"/>
            </a:pPr>
            <a:r>
              <a:rPr lang="ru-RU" sz="1400" dirty="0"/>
              <a:t>Естественно, все эти трюки так же обходятся отладчиками …</a:t>
            </a:r>
          </a:p>
          <a:p>
            <a:pPr marL="2114550" lvl="4" indent="-285750" algn="l">
              <a:buFont typeface="Courier New" panose="02070309020205020404" pitchFamily="49" charset="0"/>
              <a:buChar char="o"/>
            </a:pPr>
            <a:r>
              <a:rPr lang="ru-RU" sz="1400" dirty="0"/>
              <a:t>… На что появляются новые трюки </a:t>
            </a:r>
            <a:r>
              <a:rPr lang="ru-RU" sz="1400" dirty="0" err="1"/>
              <a:t>антиотладки</a:t>
            </a:r>
            <a:r>
              <a:rPr lang="ru-RU" sz="1400" dirty="0"/>
              <a:t> …</a:t>
            </a:r>
          </a:p>
          <a:p>
            <a:pPr marL="2114550" lvl="4" indent="-285750" algn="l">
              <a:buFont typeface="Courier New" panose="02070309020205020404" pitchFamily="49" charset="0"/>
              <a:buChar char="o"/>
            </a:pPr>
            <a:r>
              <a:rPr lang="ru-RU" sz="1400" dirty="0"/>
              <a:t>… Которые снова обходятся отладчиками …</a:t>
            </a:r>
          </a:p>
          <a:p>
            <a:pPr marL="2114550" lvl="4" indent="-285750" algn="l">
              <a:buFont typeface="Courier New" panose="02070309020205020404" pitchFamily="49" charset="0"/>
              <a:buChar char="o"/>
            </a:pPr>
            <a:r>
              <a:rPr lang="ru-RU" sz="1400" dirty="0"/>
              <a:t>… И так к бесконечности …</a:t>
            </a:r>
          </a:p>
        </p:txBody>
      </p:sp>
      <p:pic>
        <p:nvPicPr>
          <p:cNvPr id="2052" name="Picture 4" descr="ÐÐ°ÑÑÐ¸Ð½ÐºÐ¸ Ð¿Ð¾ Ð·Ð°Ð¿ÑÐ¾ÑÑ Ð±ÐµÑÐºÐ¾Ð½ÐµÑÐ½Ð¾ÑÑÑ">
            <a:extLst>
              <a:ext uri="{FF2B5EF4-FFF2-40B4-BE49-F238E27FC236}">
                <a16:creationId xmlns:a16="http://schemas.microsoft.com/office/drawing/2014/main" id="{CAC00EA3-B236-46FF-9153-5FB0913014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786" y="5445224"/>
            <a:ext cx="1066428" cy="1066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Пузырек для мыслей: облако 23">
            <a:extLst>
              <a:ext uri="{FF2B5EF4-FFF2-40B4-BE49-F238E27FC236}">
                <a16:creationId xmlns:a16="http://schemas.microsoft.com/office/drawing/2014/main" id="{A49990DA-D9E1-478E-9EB4-5265229730FC}"/>
              </a:ext>
            </a:extLst>
          </p:cNvPr>
          <p:cNvSpPr/>
          <p:nvPr/>
        </p:nvSpPr>
        <p:spPr bwMode="auto">
          <a:xfrm>
            <a:off x="6732240" y="764704"/>
            <a:ext cx="2304257" cy="1080120"/>
          </a:xfrm>
          <a:prstGeom prst="cloudCallout">
            <a:avLst>
              <a:gd name="adj1" fmla="val -44198"/>
              <a:gd name="adj2" fmla="val 62108"/>
            </a:avLst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Не запоминать, а просто проникнуться!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35486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2" name="Text Box 4">
            <a:extLst>
              <a:ext uri="{FF2B5EF4-FFF2-40B4-BE49-F238E27FC236}">
                <a16:creationId xmlns:a16="http://schemas.microsoft.com/office/drawing/2014/main" id="{F2BDAA81-8857-4F6C-BE9B-13055BBDEA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3038" y="5927725"/>
            <a:ext cx="30019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000" b="1">
                <a:solidFill>
                  <a:schemeClr val="bg1"/>
                </a:solidFill>
              </a:rPr>
              <a:t>www.themegallery.com</a:t>
            </a:r>
          </a:p>
        </p:txBody>
      </p:sp>
      <p:sp>
        <p:nvSpPr>
          <p:cNvPr id="104453" name="WordArt 5">
            <a:extLst>
              <a:ext uri="{FF2B5EF4-FFF2-40B4-BE49-F238E27FC236}">
                <a16:creationId xmlns:a16="http://schemas.microsoft.com/office/drawing/2014/main" id="{25FB12F3-7DAB-4711-A5C3-4C2A4FC0048A}"/>
              </a:ext>
            </a:extLst>
          </p:cNvPr>
          <p:cNvSpPr>
            <a:spLocks noChangeArrowheads="1" noChangeShapeType="1" noTextEdit="1"/>
          </p:cNvSpPr>
          <p:nvPr/>
        </p:nvSpPr>
        <p:spPr bwMode="gray">
          <a:xfrm>
            <a:off x="1907704" y="4120414"/>
            <a:ext cx="5841937" cy="2160240"/>
          </a:xfrm>
          <a:prstGeom prst="rect">
            <a:avLst/>
          </a:prstGeom>
          <a:solidFill>
            <a:schemeClr val="bg1"/>
          </a:solidFill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3600" b="1" kern="10" dirty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hlink"/>
                    </a:gs>
                    <a:gs pos="100000">
                      <a:schemeClr val="accent1"/>
                    </a:gs>
                  </a:gsLst>
                  <a:lin ang="0" scaled="1"/>
                </a:gradFill>
                <a:effectLst>
                  <a:outerShdw dist="53882" dir="2700000" algn="ctr" rotWithShape="0">
                    <a:schemeClr val="tx2">
                      <a:alpha val="50000"/>
                    </a:schemeClr>
                  </a:outerShdw>
                </a:effectLst>
                <a:cs typeface="Arial" panose="020B0604020202020204" pitchFamily="34" charset="0"/>
              </a:rPr>
              <a:t>Практическое</a:t>
            </a:r>
            <a:br>
              <a:rPr lang="ru-RU" sz="3600" b="1" kern="10" dirty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hlink"/>
                    </a:gs>
                    <a:gs pos="100000">
                      <a:schemeClr val="accent1"/>
                    </a:gs>
                  </a:gsLst>
                  <a:lin ang="0" scaled="1"/>
                </a:gradFill>
                <a:effectLst>
                  <a:outerShdw dist="53882" dir="2700000" algn="ctr" rotWithShape="0">
                    <a:schemeClr val="tx2">
                      <a:alpha val="50000"/>
                    </a:schemeClr>
                  </a:outerShdw>
                </a:effectLst>
                <a:cs typeface="Arial" panose="020B0604020202020204" pitchFamily="34" charset="0"/>
              </a:rPr>
            </a:br>
            <a:r>
              <a:rPr lang="ru-RU" sz="3600" b="1" kern="10" dirty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hlink"/>
                    </a:gs>
                    <a:gs pos="100000">
                      <a:schemeClr val="accent1"/>
                    </a:gs>
                  </a:gsLst>
                  <a:lin ang="0" scaled="1"/>
                </a:gradFill>
                <a:effectLst>
                  <a:outerShdw dist="53882" dir="2700000" algn="ctr" rotWithShape="0">
                    <a:schemeClr val="tx2">
                      <a:alpha val="50000"/>
                    </a:schemeClr>
                  </a:outerShdw>
                </a:effectLst>
                <a:cs typeface="Arial" panose="020B0604020202020204" pitchFamily="34" charset="0"/>
              </a:rPr>
              <a:t>задание</a:t>
            </a:r>
            <a:endParaRPr lang="en-US" sz="36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gradFill rotWithShape="1">
                <a:gsLst>
                  <a:gs pos="0">
                    <a:schemeClr val="hlink"/>
                  </a:gs>
                  <a:gs pos="100000">
                    <a:schemeClr val="accent1"/>
                  </a:gs>
                </a:gsLst>
                <a:lin ang="0" scaled="1"/>
              </a:gradFill>
              <a:effectLst>
                <a:outerShdw dist="53882" dir="2700000" algn="ctr" rotWithShape="0">
                  <a:schemeClr val="tx2">
                    <a:alpha val="50000"/>
                  </a:schemeClr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id="{EED396FE-FC16-4CDE-A64A-DB4E65DE54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3276600"/>
            <a:ext cx="6324600" cy="381000"/>
          </a:xfrm>
        </p:spPr>
        <p:txBody>
          <a:bodyPr/>
          <a:lstStyle/>
          <a:p>
            <a:r>
              <a:rPr lang="ru-RU" dirty="0"/>
              <a:t>Защита программ и данных</a:t>
            </a:r>
            <a:endParaRPr lang="en-US" dirty="0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B2121386-9304-49ED-838C-BE4FDFDFEB4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752600" y="1800225"/>
            <a:ext cx="6923856" cy="1012825"/>
          </a:xfrm>
        </p:spPr>
        <p:txBody>
          <a:bodyPr/>
          <a:lstStyle/>
          <a:p>
            <a:r>
              <a:rPr lang="ru-RU" altLang="en-US" sz="2000" dirty="0"/>
              <a:t>Лекция 6.</a:t>
            </a:r>
            <a:r>
              <a:rPr lang="ru-RU" altLang="en-US" sz="2400" dirty="0"/>
              <a:t/>
            </a:r>
            <a:br>
              <a:rPr lang="ru-RU" altLang="en-US" sz="2400" dirty="0"/>
            </a:br>
            <a:r>
              <a:rPr lang="ru-RU" altLang="en-US" sz="2800" dirty="0"/>
              <a:t>Анализ программного кода</a:t>
            </a:r>
            <a:br>
              <a:rPr lang="ru-RU" altLang="en-US" sz="2800" dirty="0"/>
            </a:br>
            <a:r>
              <a:rPr lang="ru-RU" altLang="en-US" sz="2800" dirty="0"/>
              <a:t>и данных</a:t>
            </a:r>
            <a:r>
              <a:rPr lang="en-US" altLang="en-US" sz="2800" dirty="0"/>
              <a:t/>
            </a:r>
            <a:br>
              <a:rPr lang="en-US" altLang="en-US" sz="2800" dirty="0"/>
            </a:br>
            <a:r>
              <a:rPr lang="en-US" altLang="en-US" sz="2000" dirty="0"/>
              <a:t>(</a:t>
            </a:r>
            <a:r>
              <a:rPr lang="ru-RU" altLang="en-US" sz="2000" dirty="0"/>
              <a:t>Часть 2. Защита от динамического анализа)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636956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4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457200"/>
            <a:ext cx="7391400" cy="487363"/>
          </a:xfrm>
        </p:spPr>
        <p:txBody>
          <a:bodyPr/>
          <a:lstStyle/>
          <a:p>
            <a:r>
              <a:rPr lang="ru-RU" dirty="0"/>
              <a:t>Победители прошлого задания</a:t>
            </a:r>
            <a:endParaRPr lang="en-US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10D6E382-AA99-4B51-8B18-3C496B0876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26" y="1124743"/>
            <a:ext cx="1265533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7579971-16EF-4A62-8112-3A7162EABB18}"/>
              </a:ext>
            </a:extLst>
          </p:cNvPr>
          <p:cNvSpPr/>
          <p:nvPr/>
        </p:nvSpPr>
        <p:spPr>
          <a:xfrm>
            <a:off x="179512" y="1350642"/>
            <a:ext cx="8712968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dirty="0"/>
              <a:t>Способ оценки</a:t>
            </a:r>
            <a:r>
              <a:rPr lang="en-US" dirty="0"/>
              <a:t>:</a:t>
            </a:r>
            <a:endParaRPr lang="ru-RU" dirty="0"/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110% субъективности</a:t>
            </a:r>
            <a:endParaRPr lang="en-US" sz="1600" dirty="0"/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Номинации – исключительно ассоциативны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endParaRPr lang="ru-RU" sz="1600" dirty="0"/>
          </a:p>
          <a:p>
            <a:pPr marL="742950" lvl="1" indent="-285750" algn="l">
              <a:buFont typeface="Wingdings" panose="05000000000000000000" pitchFamily="2" charset="2"/>
              <a:buChar char="q"/>
            </a:pPr>
            <a:endParaRPr lang="ru-RU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dirty="0"/>
              <a:t>Самый оригинальный способ авторской обфускации</a:t>
            </a:r>
            <a:r>
              <a:rPr lang="en-US" dirty="0"/>
              <a:t>:</a:t>
            </a:r>
            <a:endParaRPr lang="ru-RU" dirty="0"/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Номинация </a:t>
            </a:r>
            <a:r>
              <a:rPr lang="en-US" sz="1600" dirty="0"/>
              <a:t>«</a:t>
            </a:r>
            <a:r>
              <a:rPr lang="ru-RU" sz="1600" dirty="0" err="1"/>
              <a:t>Брутально</a:t>
            </a:r>
            <a:r>
              <a:rPr lang="en-US" sz="1600" dirty="0"/>
              <a:t>»</a:t>
            </a:r>
            <a:endParaRPr lang="ru-RU" sz="1600" dirty="0"/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600" dirty="0"/>
              <a:t>Абаев Георгий</a:t>
            </a:r>
            <a:r>
              <a:rPr lang="en-US" sz="1600" dirty="0"/>
              <a:t>, </a:t>
            </a:r>
            <a:r>
              <a:rPr lang="ru-RU" sz="1600" dirty="0" err="1"/>
              <a:t>Ле</a:t>
            </a:r>
            <a:r>
              <a:rPr lang="ru-RU" sz="1600" dirty="0"/>
              <a:t> Нгуен Нам</a:t>
            </a:r>
            <a:r>
              <a:rPr lang="en-US" sz="1600" dirty="0"/>
              <a:t>, </a:t>
            </a:r>
            <a:r>
              <a:rPr lang="ru-RU" sz="1600" dirty="0" err="1"/>
              <a:t>Саидазимов</a:t>
            </a:r>
            <a:r>
              <a:rPr lang="ru-RU" sz="1600" dirty="0"/>
              <a:t> </a:t>
            </a:r>
            <a:r>
              <a:rPr lang="ru-RU" sz="1600" dirty="0" err="1"/>
              <a:t>Бахриддинхужа</a:t>
            </a:r>
            <a:r>
              <a:rPr lang="en-US" sz="1600" dirty="0"/>
              <a:t> (</a:t>
            </a:r>
            <a:r>
              <a:rPr lang="ru-RU" sz="1600" dirty="0"/>
              <a:t>ИКБ-61</a:t>
            </a:r>
            <a:r>
              <a:rPr lang="en-US" sz="1600" dirty="0"/>
              <a:t>)</a:t>
            </a:r>
            <a:endParaRPr lang="ru-RU" sz="1600" dirty="0"/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endParaRPr lang="ru-RU" sz="1600" dirty="0"/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Номинация </a:t>
            </a:r>
            <a:r>
              <a:rPr lang="en-US" sz="1600" dirty="0"/>
              <a:t>«</a:t>
            </a:r>
            <a:r>
              <a:rPr lang="ru-RU" sz="1600" dirty="0"/>
              <a:t>Изящно</a:t>
            </a:r>
            <a:r>
              <a:rPr lang="en-US" sz="1600" dirty="0"/>
              <a:t>»</a:t>
            </a:r>
            <a:endParaRPr lang="ru-RU" sz="1600" dirty="0"/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600" dirty="0"/>
              <a:t>Липатова Марина, Марданов Ринат (ИКБ-62)</a:t>
            </a:r>
          </a:p>
          <a:p>
            <a:pPr marL="1200150" lvl="2" indent="-285750" algn="l">
              <a:buFont typeface="Courier New" panose="02070309020205020404" pitchFamily="49" charset="0"/>
              <a:buChar char="o"/>
            </a:pPr>
            <a:endParaRPr lang="ru-RU" sz="1600" dirty="0"/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Номинация </a:t>
            </a:r>
            <a:r>
              <a:rPr lang="en-US" sz="1600" dirty="0"/>
              <a:t>«</a:t>
            </a:r>
            <a:r>
              <a:rPr lang="ru-RU" sz="1600" dirty="0"/>
              <a:t>Четко</a:t>
            </a:r>
            <a:r>
              <a:rPr lang="en-US" sz="1600" dirty="0"/>
              <a:t>»</a:t>
            </a:r>
            <a:endParaRPr lang="ru-RU" sz="1600" dirty="0"/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600" dirty="0"/>
              <a:t>Кузнецов Станислав, </a:t>
            </a:r>
            <a:r>
              <a:rPr lang="ru-RU" sz="1600" dirty="0" err="1"/>
              <a:t>Судеревская</a:t>
            </a:r>
            <a:r>
              <a:rPr lang="ru-RU" sz="1600" dirty="0"/>
              <a:t> Розалия (ИКБ-61)</a:t>
            </a:r>
          </a:p>
        </p:txBody>
      </p:sp>
    </p:spTree>
    <p:extLst>
      <p:ext uri="{BB962C8B-B14F-4D97-AF65-F5344CB8AC3E}">
        <p14:creationId xmlns:p14="http://schemas.microsoft.com/office/powerpoint/2010/main" val="34351852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457200"/>
            <a:ext cx="7391400" cy="487363"/>
          </a:xfrm>
        </p:spPr>
        <p:txBody>
          <a:bodyPr/>
          <a:lstStyle/>
          <a:p>
            <a:r>
              <a:rPr lang="ru-RU" dirty="0"/>
              <a:t>Задание на практику – 1</a:t>
            </a:r>
            <a:endParaRPr lang="en-US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10D6E382-AA99-4B51-8B18-3C496B0876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26" y="1124743"/>
            <a:ext cx="1265533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7579971-16EF-4A62-8112-3A7162EABB18}"/>
              </a:ext>
            </a:extLst>
          </p:cNvPr>
          <p:cNvSpPr/>
          <p:nvPr/>
        </p:nvSpPr>
        <p:spPr>
          <a:xfrm>
            <a:off x="179512" y="1350642"/>
            <a:ext cx="8712968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ru-RU" dirty="0"/>
              <a:t>Название</a:t>
            </a:r>
            <a:r>
              <a:rPr lang="en-US" dirty="0"/>
              <a:t>:</a:t>
            </a:r>
            <a:endParaRPr lang="ru-RU" dirty="0"/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r>
              <a:rPr lang="ru-RU" sz="1600" dirty="0"/>
              <a:t>Защита программы от динамического анализа</a:t>
            </a:r>
          </a:p>
          <a:p>
            <a:pPr lvl="1" algn="l"/>
            <a:endParaRPr lang="ru-RU" dirty="0"/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ru-RU" dirty="0"/>
              <a:t>Цель</a:t>
            </a:r>
            <a:r>
              <a:rPr lang="en-US" dirty="0"/>
              <a:t>:</a:t>
            </a:r>
            <a:endParaRPr lang="ru-RU" dirty="0"/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r>
              <a:rPr lang="ru-RU" sz="1600" dirty="0"/>
              <a:t>Научиться применять методы защиты от динамического анализа</a:t>
            </a:r>
            <a:br>
              <a:rPr lang="ru-RU" sz="1600" dirty="0"/>
            </a:br>
            <a:endParaRPr lang="ru-RU" dirty="0"/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ru-RU" dirty="0"/>
              <a:t>Будущее применение</a:t>
            </a:r>
            <a:r>
              <a:rPr lang="en-US" dirty="0"/>
              <a:t>:</a:t>
            </a:r>
            <a:endParaRPr lang="ru-RU" dirty="0"/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r>
              <a:rPr lang="ru-RU" sz="1600" dirty="0"/>
              <a:t>Создание защищенного кода</a:t>
            </a:r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r>
              <a:rPr lang="ru-RU" sz="1600" dirty="0"/>
              <a:t>Рассматривание программы со сторон атаки и защиты</a:t>
            </a:r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r>
              <a:rPr lang="ru-RU" sz="1600" dirty="0"/>
              <a:t>Практическое знакомство с механизмами отладки</a:t>
            </a:r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r>
              <a:rPr lang="ru-RU" sz="1600"/>
              <a:t>Умение мыслить не стандартно</a:t>
            </a:r>
            <a:endParaRPr lang="en-US" sz="1600" dirty="0"/>
          </a:p>
          <a:p>
            <a:pPr lvl="1" algn="l"/>
            <a:endParaRPr lang="en-US" sz="1600" dirty="0"/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ru-RU" dirty="0"/>
              <a:t>Два варианта исполнения</a:t>
            </a:r>
            <a:r>
              <a:rPr lang="en-US" dirty="0"/>
              <a:t>:</a:t>
            </a:r>
            <a:endParaRPr lang="ru-RU" dirty="0"/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r>
              <a:rPr lang="ru-RU" sz="1600" dirty="0"/>
              <a:t>Стиль «Разработчик» – проще, но длиннее</a:t>
            </a:r>
          </a:p>
          <a:p>
            <a:pPr marL="742950" lvl="1" indent="-285750" algn="l">
              <a:buFont typeface="Wingdings" panose="05000000000000000000" pitchFamily="2" charset="2"/>
              <a:buChar char="Ø"/>
            </a:pPr>
            <a:r>
              <a:rPr lang="ru-RU" sz="1600" dirty="0"/>
              <a:t>Стиль «Хакер» – сложнее, но короче</a:t>
            </a:r>
          </a:p>
          <a:p>
            <a:pPr lvl="1" algn="l"/>
            <a:endParaRPr lang="ru-RU" sz="1600" dirty="0"/>
          </a:p>
        </p:txBody>
      </p:sp>
      <p:sp>
        <p:nvSpPr>
          <p:cNvPr id="5" name="Пузырек для мыслей: облако 4">
            <a:extLst>
              <a:ext uri="{FF2B5EF4-FFF2-40B4-BE49-F238E27FC236}">
                <a16:creationId xmlns:a16="http://schemas.microsoft.com/office/drawing/2014/main" id="{EDEE12ED-4679-448C-81D8-FDD4E33A89BE}"/>
              </a:ext>
            </a:extLst>
          </p:cNvPr>
          <p:cNvSpPr/>
          <p:nvPr/>
        </p:nvSpPr>
        <p:spPr bwMode="auto">
          <a:xfrm>
            <a:off x="6840759" y="801232"/>
            <a:ext cx="2051721" cy="936104"/>
          </a:xfrm>
          <a:prstGeom prst="cloudCallout">
            <a:avLst>
              <a:gd name="adj1" fmla="val -67411"/>
              <a:gd name="adj2" fmla="val -61012"/>
            </a:avLst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 err="1"/>
              <a:t>Бомбическое</a:t>
            </a:r>
            <a:r>
              <a:rPr lang="ru-RU" sz="1400" dirty="0"/>
              <a:t> задание!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82629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457200"/>
            <a:ext cx="7391400" cy="487363"/>
          </a:xfrm>
        </p:spPr>
        <p:txBody>
          <a:bodyPr/>
          <a:lstStyle/>
          <a:p>
            <a:r>
              <a:rPr lang="ru-RU" dirty="0"/>
              <a:t>Задание на практику – 2 </a:t>
            </a:r>
            <a:br>
              <a:rPr lang="ru-RU" dirty="0"/>
            </a:br>
            <a:r>
              <a:rPr lang="ru-RU" sz="2400" dirty="0"/>
              <a:t>(Стиль «Разработчик»)</a:t>
            </a:r>
            <a:endParaRPr lang="en-US" sz="2400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10D6E382-AA99-4B51-8B18-3C496B0876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26" y="1124743"/>
            <a:ext cx="1265533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47579971-16EF-4A62-8112-3A7162EABB18}"/>
                  </a:ext>
                </a:extLst>
              </p:cNvPr>
              <p:cNvSpPr/>
              <p:nvPr/>
            </p:nvSpPr>
            <p:spPr>
              <a:xfrm>
                <a:off x="179512" y="1196752"/>
                <a:ext cx="8712968" cy="56946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/>
                <a:r>
                  <a:rPr lang="ru-RU" sz="1700" u="sng" dirty="0"/>
                  <a:t>Шаг 1.</a:t>
                </a:r>
                <a:r>
                  <a:rPr lang="ru-RU" sz="1700" dirty="0"/>
                  <a:t> Создать простой код вычисления суммы синусов для введенных </a:t>
                </a:r>
                <a:r>
                  <a:rPr lang="en-US" sz="1700" dirty="0"/>
                  <a:t>X</a:t>
                </a:r>
                <a:r>
                  <a:rPr lang="ru-RU" sz="1700" dirty="0"/>
                  <a:t> и</a:t>
                </a:r>
                <a:r>
                  <a:rPr lang="en-US" sz="1700" dirty="0"/>
                  <a:t> Y</a:t>
                </a:r>
                <a:endParaRPr lang="ru-RU" sz="1700" dirty="0"/>
              </a:p>
              <a:p>
                <a:pPr marL="742950" lvl="1" indent="-285750" algn="l">
                  <a:buFont typeface="Wingdings" panose="05000000000000000000" pitchFamily="2" charset="2"/>
                  <a:buChar char="q"/>
                </a:pPr>
                <a:r>
                  <a:rPr lang="ru-RU" sz="1700" dirty="0"/>
                  <a:t>Язык программирования – любой</a:t>
                </a:r>
              </a:p>
              <a:p>
                <a:pPr marL="742950" lvl="1" indent="-285750" algn="l">
                  <a:buFont typeface="Wingdings" panose="05000000000000000000" pitchFamily="2" charset="2"/>
                  <a:buChar char="q"/>
                </a:pPr>
                <a:r>
                  <a:rPr lang="ru-RU" sz="1700" dirty="0"/>
                  <a:t>Код должен вычислять</a:t>
                </a:r>
                <a:r>
                  <a:rPr lang="en-US" sz="1700" dirty="0"/>
                  <a:t>: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17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170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US" sz="17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700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</m:d>
                      </m:e>
                    </m:func>
                    <m:r>
                      <a:rPr lang="en-US" sz="1700" i="1">
                        <a:latin typeface="Cambria Math" panose="02040503050406030204" pitchFamily="18" charset="0"/>
                      </a:rPr>
                      <m:t>+</m:t>
                    </m:r>
                    <m:func>
                      <m:funcPr>
                        <m:ctrlPr>
                          <a:rPr lang="en-US" sz="17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170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US" sz="17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700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</m:d>
                      </m:e>
                    </m:func>
                  </m:oMath>
                </a14:m>
                <a:r>
                  <a:rPr lang="ru-RU" sz="1700" dirty="0">
                    <a:latin typeface="Cambria Math" panose="02040503050406030204" pitchFamily="18" charset="0"/>
                  </a:rPr>
                  <a:t> или </a:t>
                </a:r>
                <a14:m>
                  <m:oMath xmlns:m="http://schemas.openxmlformats.org/officeDocument/2006/math">
                    <m:r>
                      <a:rPr lang="en-US" sz="1700" b="0" i="1">
                        <a:latin typeface="Cambria Math" panose="02040503050406030204" pitchFamily="18" charset="0"/>
                      </a:rPr>
                      <m:t>2</m:t>
                    </m:r>
                    <m:func>
                      <m:funcPr>
                        <m:ctrlPr>
                          <a:rPr lang="en-US" sz="1700" b="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1700" b="0" i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en-US" sz="1700" b="0" i="1">
                            <a:latin typeface="Cambria Math" panose="020405030504060302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en-US" sz="1700" b="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700" b="0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sz="1700" b="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1700" b="0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num>
                          <m:den>
                            <m:r>
                              <a:rPr lang="en-US" sz="1700" b="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sz="1700" b="0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  <m:r>
                      <m:rPr>
                        <m:sty m:val="p"/>
                      </m:rPr>
                      <a:rPr lang="en-US" sz="1700" b="0" i="0">
                        <a:latin typeface="Cambria Math" panose="02040503050406030204" pitchFamily="18" charset="0"/>
                      </a:rPr>
                      <m:t>cos</m:t>
                    </m:r>
                    <m:r>
                      <a:rPr lang="en-US" sz="1700" b="0" i="1">
                        <a:latin typeface="Cambria Math" panose="02040503050406030204" pitchFamily="18" charset="0"/>
                      </a:rPr>
                      <m:t>⁡(</m:t>
                    </m:r>
                    <m:f>
                      <m:fPr>
                        <m:ctrlPr>
                          <a:rPr lang="en-US" sz="1700" b="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700" b="0" i="1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1700" b="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700" b="0" i="1">
                            <a:latin typeface="Cambria Math" panose="02040503050406030204" pitchFamily="18" charset="0"/>
                          </a:rPr>
                          <m:t>𝑌</m:t>
                        </m:r>
                      </m:num>
                      <m:den>
                        <m:r>
                          <a:rPr lang="en-US" sz="1700" b="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1700" b="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ru-RU" sz="1700" dirty="0"/>
                  <a:t> (они равны)</a:t>
                </a:r>
              </a:p>
              <a:p>
                <a:pPr marL="742950" lvl="1" indent="-285750" algn="l">
                  <a:buFont typeface="Wingdings" panose="05000000000000000000" pitchFamily="2" charset="2"/>
                  <a:buChar char="q"/>
                </a:pPr>
                <a:r>
                  <a:rPr lang="ru-RU" sz="1700" dirty="0"/>
                  <a:t>В коде должна быть функция </a:t>
                </a:r>
                <a:r>
                  <a:rPr lang="en-US" sz="1700" dirty="0" err="1"/>
                  <a:t>IsDebuggerPresent</a:t>
                </a:r>
                <a:r>
                  <a:rPr lang="en-US" sz="1700" dirty="0"/>
                  <a:t>()</a:t>
                </a:r>
                <a:r>
                  <a:rPr lang="ru-RU" sz="1700" dirty="0"/>
                  <a:t>, которая возвращает </a:t>
                </a:r>
                <a:r>
                  <a:rPr lang="en-US" sz="1700" dirty="0"/>
                  <a:t>True</a:t>
                </a:r>
                <a:r>
                  <a:rPr lang="ru-RU" sz="1700" dirty="0"/>
                  <a:t> или </a:t>
                </a:r>
                <a:r>
                  <a:rPr lang="en-US" sz="1700" dirty="0"/>
                  <a:t>False</a:t>
                </a:r>
                <a:r>
                  <a:rPr lang="ru-RU" sz="1700" dirty="0"/>
                  <a:t> случайным образом и выводит об этом сообщение</a:t>
                </a:r>
                <a:r>
                  <a:rPr lang="en-US" sz="1700" dirty="0"/>
                  <a:t/>
                </a:r>
                <a:br>
                  <a:rPr lang="en-US" sz="1700" dirty="0"/>
                </a:br>
                <a:r>
                  <a:rPr lang="en-US" sz="1700" dirty="0"/>
                  <a:t>(</a:t>
                </a:r>
                <a:r>
                  <a:rPr lang="ru-RU" sz="1700" dirty="0"/>
                  <a:t>нужна для будущего Шага 4)</a:t>
                </a:r>
              </a:p>
              <a:p>
                <a:pPr marL="742950" lvl="1" indent="-285750" algn="l">
                  <a:buFont typeface="Wingdings" panose="05000000000000000000" pitchFamily="2" charset="2"/>
                  <a:buChar char="q"/>
                </a:pPr>
                <a:r>
                  <a:rPr lang="ru-RU" sz="1700" dirty="0"/>
                  <a:t>В коде должна быть функция </a:t>
                </a:r>
                <a:r>
                  <a:rPr lang="en-US" sz="1700" dirty="0" err="1"/>
                  <a:t>IsLoadedProcess</a:t>
                </a:r>
                <a:r>
                  <a:rPr lang="en-US" sz="1700" dirty="0"/>
                  <a:t>(Name)</a:t>
                </a:r>
                <a:r>
                  <a:rPr lang="ru-RU" sz="1700" dirty="0"/>
                  <a:t>, которая возвращает </a:t>
                </a:r>
                <a:r>
                  <a:rPr lang="en-US" sz="1700" dirty="0"/>
                  <a:t>True</a:t>
                </a:r>
                <a:r>
                  <a:rPr lang="ru-RU" sz="1700" dirty="0"/>
                  <a:t> или </a:t>
                </a:r>
                <a:r>
                  <a:rPr lang="en-US" sz="1700" dirty="0"/>
                  <a:t>False</a:t>
                </a:r>
                <a:r>
                  <a:rPr lang="ru-RU" sz="1700" dirty="0"/>
                  <a:t> случайным образом и выводит об этом сообщение</a:t>
                </a:r>
                <a:r>
                  <a:rPr lang="en-US" sz="1700" dirty="0"/>
                  <a:t>;</a:t>
                </a:r>
                <a:r>
                  <a:rPr lang="ru-RU" sz="1700" dirty="0"/>
                  <a:t/>
                </a:r>
                <a:br>
                  <a:rPr lang="ru-RU" sz="1700" dirty="0"/>
                </a:br>
                <a:r>
                  <a:rPr lang="ru-RU" sz="1700" dirty="0"/>
                  <a:t>при этом она принимает аргумент </a:t>
                </a:r>
                <a:r>
                  <a:rPr lang="en-US" sz="1700" dirty="0"/>
                  <a:t>Name – </a:t>
                </a:r>
                <a:r>
                  <a:rPr lang="ru-RU" sz="1700" dirty="0"/>
                  <a:t>имя процесса</a:t>
                </a:r>
                <a:br>
                  <a:rPr lang="ru-RU" sz="1700" dirty="0"/>
                </a:br>
                <a:r>
                  <a:rPr lang="en-US" sz="1700" dirty="0"/>
                  <a:t>(</a:t>
                </a:r>
                <a:r>
                  <a:rPr lang="ru-RU" sz="1700" dirty="0"/>
                  <a:t>нужна для будущего Шага 6)</a:t>
                </a:r>
              </a:p>
              <a:p>
                <a:pPr marL="285750" indent="-285750" algn="l">
                  <a:buFont typeface="Wingdings" panose="05000000000000000000" pitchFamily="2" charset="2"/>
                  <a:buChar char="Ø"/>
                </a:pPr>
                <a:r>
                  <a:rPr lang="ru-RU" sz="1700" b="1" dirty="0"/>
                  <a:t>Добавить код программы в отчет – Листинг 1</a:t>
                </a:r>
                <a:endParaRPr lang="ru-RU" sz="1700" dirty="0"/>
              </a:p>
              <a:p>
                <a:pPr algn="l"/>
                <a:endParaRPr lang="ru-RU" sz="1700" u="sng" dirty="0"/>
              </a:p>
              <a:p>
                <a:pPr algn="l"/>
                <a:r>
                  <a:rPr lang="ru-RU" sz="1700" u="sng" dirty="0"/>
                  <a:t>Шаг 2.</a:t>
                </a:r>
                <a:r>
                  <a:rPr lang="ru-RU" sz="1700" dirty="0"/>
                  <a:t> Добавить многошаговые бесполезные вычисления</a:t>
                </a:r>
              </a:p>
              <a:p>
                <a:pPr marL="742950" lvl="1" indent="-285750" algn="l">
                  <a:buFont typeface="Wingdings" panose="05000000000000000000" pitchFamily="2" charset="2"/>
                  <a:buChar char="q"/>
                </a:pPr>
                <a:r>
                  <a:rPr lang="ru-RU" sz="1700" dirty="0"/>
                  <a:t>В коде должен появиться код, которые выполняет много простых операций и не имеет эффекта на алгоритм основного кода</a:t>
                </a:r>
              </a:p>
              <a:p>
                <a:pPr marL="285750" indent="-285750" algn="l">
                  <a:buFont typeface="Wingdings" panose="05000000000000000000" pitchFamily="2" charset="2"/>
                  <a:buChar char="Ø"/>
                </a:pPr>
                <a:r>
                  <a:rPr lang="ru-RU" sz="1700" b="1" dirty="0"/>
                  <a:t>Добавить код программы в отчет – Листинг 2</a:t>
                </a:r>
                <a:endParaRPr lang="ru-RU" sz="1700" dirty="0"/>
              </a:p>
              <a:p>
                <a:pPr algn="l"/>
                <a:endParaRPr lang="ru-RU" sz="1700" u="sng" dirty="0"/>
              </a:p>
              <a:p>
                <a:pPr algn="l"/>
                <a:r>
                  <a:rPr lang="ru-RU" sz="1700" u="sng" dirty="0"/>
                  <a:t>Шаг 3.</a:t>
                </a:r>
                <a:r>
                  <a:rPr lang="ru-RU" sz="1700" dirty="0"/>
                  <a:t> Добавить псевдо-самомодификацию кода (или полноценную в памяти)</a:t>
                </a:r>
              </a:p>
              <a:p>
                <a:pPr marL="742950" lvl="1" indent="-285750" algn="l">
                  <a:buFont typeface="Wingdings" panose="05000000000000000000" pitchFamily="2" charset="2"/>
                  <a:buChar char="q"/>
                </a:pPr>
                <a:r>
                  <a:rPr lang="ru-RU" sz="1700" dirty="0"/>
                  <a:t>Выполнение алгоритмов должно зависеть от значения случайного числа</a:t>
                </a:r>
              </a:p>
              <a:p>
                <a:pPr marL="742950" lvl="1" indent="-285750" algn="l">
                  <a:buFont typeface="Wingdings" panose="05000000000000000000" pitchFamily="2" charset="2"/>
                  <a:buChar char="q"/>
                </a:pPr>
                <a:r>
                  <a:rPr lang="ru-RU" sz="1700" dirty="0"/>
                  <a:t>При этом, код должен работать все равно корректно</a:t>
                </a:r>
              </a:p>
              <a:p>
                <a:pPr marL="285750" indent="-285750" algn="l">
                  <a:buFont typeface="Wingdings" panose="05000000000000000000" pitchFamily="2" charset="2"/>
                  <a:buChar char="Ø"/>
                </a:pPr>
                <a:r>
                  <a:rPr lang="ru-RU" sz="1700" b="1" dirty="0"/>
                  <a:t>Добавить код программы в отчет – Листинг 3</a:t>
                </a:r>
                <a:endParaRPr lang="en-US" sz="1700" u="sng" dirty="0"/>
              </a:p>
            </p:txBody>
          </p:sp>
        </mc:Choice>
        <mc:Fallback xmlns="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47579971-16EF-4A62-8112-3A7162EABB1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1196752"/>
                <a:ext cx="8712968" cy="5694636"/>
              </a:xfrm>
              <a:prstGeom prst="rect">
                <a:avLst/>
              </a:prstGeom>
              <a:blipFill>
                <a:blip r:embed="rId2"/>
                <a:stretch>
                  <a:fillRect l="-420" t="-321" b="-5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272214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457200"/>
            <a:ext cx="7391400" cy="487363"/>
          </a:xfrm>
        </p:spPr>
        <p:txBody>
          <a:bodyPr/>
          <a:lstStyle/>
          <a:p>
            <a:r>
              <a:rPr lang="ru-RU" dirty="0"/>
              <a:t>Задание на практику – 3</a:t>
            </a:r>
            <a:br>
              <a:rPr lang="ru-RU" dirty="0"/>
            </a:br>
            <a:r>
              <a:rPr lang="ru-RU" sz="2400" dirty="0"/>
              <a:t>(Стиль «Разработчик»)</a:t>
            </a:r>
            <a:endParaRPr lang="en-US" sz="2400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10D6E382-AA99-4B51-8B18-3C496B0876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26" y="1124743"/>
            <a:ext cx="1265533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7579971-16EF-4A62-8112-3A7162EABB18}"/>
              </a:ext>
            </a:extLst>
          </p:cNvPr>
          <p:cNvSpPr/>
          <p:nvPr/>
        </p:nvSpPr>
        <p:spPr>
          <a:xfrm>
            <a:off x="179512" y="1062261"/>
            <a:ext cx="8964488" cy="5586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ru-RU" sz="1700" u="sng" dirty="0"/>
              <a:t>Шаг 4.</a:t>
            </a:r>
            <a:r>
              <a:rPr lang="ru-RU" sz="1700" dirty="0"/>
              <a:t> Добавить зависимость алгоритма от </a:t>
            </a:r>
            <a:r>
              <a:rPr lang="en-US" sz="1700" dirty="0" err="1"/>
              <a:t>IsDebuggerPresent</a:t>
            </a:r>
            <a:r>
              <a:rPr lang="en-US" sz="1700" dirty="0"/>
              <a:t>()</a:t>
            </a:r>
            <a:endParaRPr lang="ru-RU" sz="1700" dirty="0"/>
          </a:p>
          <a:p>
            <a:pPr marL="742950" lvl="1" indent="-285750" algn="l">
              <a:buFont typeface="Wingdings" panose="05000000000000000000" pitchFamily="2" charset="2"/>
              <a:buChar char="q"/>
            </a:pPr>
            <a:r>
              <a:rPr lang="ru-RU" sz="1700" dirty="0"/>
              <a:t>Код должен проверить функцию </a:t>
            </a:r>
            <a:r>
              <a:rPr lang="en-US" sz="1700" dirty="0" err="1"/>
              <a:t>IsDebuggerPresent</a:t>
            </a:r>
            <a:r>
              <a:rPr lang="en-US" sz="1700" dirty="0"/>
              <a:t>()</a:t>
            </a:r>
            <a:endParaRPr lang="ru-RU" sz="1700" dirty="0"/>
          </a:p>
          <a:p>
            <a:pPr marL="742950" lvl="1" indent="-285750" algn="l">
              <a:buFont typeface="Wingdings" panose="05000000000000000000" pitchFamily="2" charset="2"/>
              <a:buChar char="q"/>
            </a:pPr>
            <a:r>
              <a:rPr lang="ru-RU" sz="1700" dirty="0"/>
              <a:t>Если она возвращает </a:t>
            </a:r>
            <a:r>
              <a:rPr lang="en-US" sz="1700" dirty="0"/>
              <a:t>True</a:t>
            </a:r>
            <a:r>
              <a:rPr lang="ru-RU" sz="1700" dirty="0"/>
              <a:t>, то выполнить деструктивные действия</a:t>
            </a:r>
            <a:r>
              <a:rPr lang="en-US" sz="1700" dirty="0"/>
              <a:t>*</a:t>
            </a:r>
            <a:endParaRPr lang="ru-RU" sz="1700" dirty="0"/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1700" b="1" dirty="0"/>
              <a:t>Добавить код программы в отчет – Листинг 4</a:t>
            </a:r>
            <a:endParaRPr lang="ru-RU" sz="1700" dirty="0"/>
          </a:p>
          <a:p>
            <a:pPr algn="l"/>
            <a:endParaRPr lang="ru-RU" sz="1700" u="sng" dirty="0"/>
          </a:p>
          <a:p>
            <a:pPr algn="l"/>
            <a:r>
              <a:rPr lang="ru-RU" sz="1700" u="sng" dirty="0"/>
              <a:t>Шаг 5.</a:t>
            </a:r>
            <a:r>
              <a:rPr lang="ru-RU" sz="1700" dirty="0"/>
              <a:t> Добавить зависимость алгоритма от счетчика времени</a:t>
            </a:r>
          </a:p>
          <a:p>
            <a:pPr marL="742950" lvl="1" indent="-285750" algn="l">
              <a:buFont typeface="Wingdings" panose="05000000000000000000" pitchFamily="2" charset="2"/>
              <a:buChar char="q"/>
            </a:pPr>
            <a:r>
              <a:rPr lang="ru-RU" sz="1700" dirty="0"/>
              <a:t>Код должен вычислять время выполнения некоторой </a:t>
            </a:r>
            <a:r>
              <a:rPr lang="ru-RU" sz="1700" i="1" dirty="0"/>
              <a:t>поверочной</a:t>
            </a:r>
            <a:r>
              <a:rPr lang="ru-RU" sz="1700" dirty="0"/>
              <a:t> функции (любой с несложными предсказуемыми вычислениями)</a:t>
            </a:r>
          </a:p>
          <a:p>
            <a:pPr marL="742950" lvl="1" indent="-285750" algn="l">
              <a:buFont typeface="Wingdings" panose="05000000000000000000" pitchFamily="2" charset="2"/>
              <a:buChar char="q"/>
            </a:pPr>
            <a:r>
              <a:rPr lang="ru-RU" sz="1700" dirty="0"/>
              <a:t>Если время больше допустимого (</a:t>
            </a:r>
            <a:r>
              <a:rPr lang="en-US" sz="1700" dirty="0"/>
              <a:t>&gt; </a:t>
            </a:r>
            <a:r>
              <a:rPr lang="ru-RU" sz="1700" dirty="0"/>
              <a:t>1 секунды), то выполнить деструктивные действия</a:t>
            </a:r>
            <a:r>
              <a:rPr lang="en-US" sz="1700" dirty="0"/>
              <a:t>*</a:t>
            </a:r>
            <a:endParaRPr lang="ru-RU" sz="1700" dirty="0"/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1700" b="1" dirty="0"/>
              <a:t>Добавить код программы в отчет – Листинг 5</a:t>
            </a:r>
            <a:endParaRPr lang="ru-RU" sz="1700" dirty="0"/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ru-RU" sz="1700" dirty="0"/>
          </a:p>
          <a:p>
            <a:pPr algn="l"/>
            <a:r>
              <a:rPr lang="ru-RU" sz="1700" u="sng" dirty="0"/>
              <a:t>Шаг 6.</a:t>
            </a:r>
            <a:r>
              <a:rPr lang="ru-RU" sz="1700" dirty="0"/>
              <a:t> Добавить зависимость алгоритма от </a:t>
            </a:r>
            <a:r>
              <a:rPr lang="en-US" sz="1700" dirty="0" err="1"/>
              <a:t>IsLoadedProcess</a:t>
            </a:r>
            <a:r>
              <a:rPr lang="en-US" sz="1700" dirty="0"/>
              <a:t>(Name)</a:t>
            </a:r>
            <a:endParaRPr lang="ru-RU" sz="1700" dirty="0"/>
          </a:p>
          <a:p>
            <a:pPr marL="742950" lvl="1" indent="-285750" algn="l">
              <a:buFont typeface="Wingdings" panose="05000000000000000000" pitchFamily="2" charset="2"/>
              <a:buChar char="q"/>
            </a:pPr>
            <a:r>
              <a:rPr lang="ru-RU" sz="1700" dirty="0"/>
              <a:t>Код должен проверить функцию </a:t>
            </a:r>
            <a:r>
              <a:rPr lang="en-US" sz="1700" dirty="0" err="1"/>
              <a:t>IsLoadedProcess</a:t>
            </a:r>
            <a:r>
              <a:rPr lang="en-US" sz="1700" dirty="0"/>
              <a:t>(Name)</a:t>
            </a:r>
            <a:r>
              <a:rPr lang="ru-RU" sz="1700" dirty="0"/>
              <a:t>, передав вместо </a:t>
            </a:r>
            <a:r>
              <a:rPr lang="en-US" sz="1700" dirty="0"/>
              <a:t>Name – </a:t>
            </a:r>
            <a:r>
              <a:rPr lang="ru-RU" sz="1700" dirty="0"/>
              <a:t>имя любого отладчика (</a:t>
            </a:r>
            <a:r>
              <a:rPr lang="ru-RU" sz="1700" u="sng" dirty="0"/>
              <a:t>из лекций</a:t>
            </a:r>
            <a:r>
              <a:rPr lang="ru-RU" sz="1700" dirty="0"/>
              <a:t>)</a:t>
            </a:r>
          </a:p>
          <a:p>
            <a:pPr marL="742950" lvl="1" indent="-285750" algn="l">
              <a:buFont typeface="Wingdings" panose="05000000000000000000" pitchFamily="2" charset="2"/>
              <a:buChar char="q"/>
            </a:pPr>
            <a:r>
              <a:rPr lang="ru-RU" sz="1700" dirty="0"/>
              <a:t>Если она возвращает </a:t>
            </a:r>
            <a:r>
              <a:rPr lang="en-US" sz="1700" dirty="0"/>
              <a:t>True</a:t>
            </a:r>
            <a:r>
              <a:rPr lang="ru-RU" sz="1700" dirty="0"/>
              <a:t>, то выполнить деструктивные действия</a:t>
            </a:r>
            <a:r>
              <a:rPr lang="en-US" sz="1700" dirty="0"/>
              <a:t>*</a:t>
            </a:r>
            <a:endParaRPr lang="ru-RU" sz="1700" dirty="0"/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1700" b="1" dirty="0"/>
              <a:t>Добавить код программы в отчет – Листинг 6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ru-RU" sz="1700" b="1" dirty="0"/>
          </a:p>
          <a:p>
            <a:pPr algn="l"/>
            <a:r>
              <a:rPr lang="ru-RU" sz="1700" u="sng" dirty="0"/>
              <a:t>Шаг 7.</a:t>
            </a:r>
            <a:r>
              <a:rPr lang="ru-RU" sz="1700" dirty="0"/>
              <a:t> Протестировать работу кода, запустив для любого набора исходных данных</a:t>
            </a:r>
          </a:p>
          <a:p>
            <a:pPr marL="742950" lvl="1" indent="-285750" algn="l">
              <a:buFont typeface="Wingdings" panose="05000000000000000000" pitchFamily="2" charset="2"/>
              <a:buChar char="q"/>
            </a:pPr>
            <a:r>
              <a:rPr lang="ru-RU" sz="1700" dirty="0"/>
              <a:t>Код должен работать (в 25%) или делать деструктивные действия (в 75%)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1700" b="1" dirty="0"/>
              <a:t>Добавить код программы в отчет – Листинг 7</a:t>
            </a:r>
            <a:endParaRPr lang="ru-RU" sz="17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AF6B46-9C9C-45DB-AD91-5E728B17FD6E}"/>
              </a:ext>
            </a:extLst>
          </p:cNvPr>
          <p:cNvSpPr txBox="1"/>
          <p:nvPr/>
        </p:nvSpPr>
        <p:spPr>
          <a:xfrm>
            <a:off x="0" y="6605373"/>
            <a:ext cx="9143999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050" i="1" dirty="0"/>
              <a:t>//</a:t>
            </a:r>
            <a:r>
              <a:rPr lang="ru-RU" sz="1050" i="1" dirty="0"/>
              <a:t> Деструктивные действия</a:t>
            </a:r>
            <a:r>
              <a:rPr lang="en-US" sz="1050" i="1" dirty="0"/>
              <a:t>*</a:t>
            </a:r>
            <a:r>
              <a:rPr lang="ru-RU" sz="1050" i="1" dirty="0"/>
              <a:t> – любые на выбор (от вывода ругательства до уничтожения Пентагона)</a:t>
            </a:r>
          </a:p>
        </p:txBody>
      </p:sp>
      <p:sp>
        <p:nvSpPr>
          <p:cNvPr id="6" name="Пузырек для мыслей: облако 5">
            <a:extLst>
              <a:ext uri="{FF2B5EF4-FFF2-40B4-BE49-F238E27FC236}">
                <a16:creationId xmlns:a16="http://schemas.microsoft.com/office/drawing/2014/main" id="{86310F07-4A3C-4F6A-84B0-69E302028D48}"/>
              </a:ext>
            </a:extLst>
          </p:cNvPr>
          <p:cNvSpPr/>
          <p:nvPr/>
        </p:nvSpPr>
        <p:spPr bwMode="auto">
          <a:xfrm>
            <a:off x="7668344" y="4941168"/>
            <a:ext cx="1403646" cy="890384"/>
          </a:xfrm>
          <a:prstGeom prst="cloudCallout">
            <a:avLst>
              <a:gd name="adj1" fmla="val -70949"/>
              <a:gd name="adj2" fmla="val 49547"/>
            </a:avLst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/>
              <a:t>Откуда</a:t>
            </a:r>
            <a:br>
              <a:rPr lang="ru-RU" sz="1400" dirty="0"/>
            </a:br>
            <a:r>
              <a:rPr lang="ru-RU" sz="1400" dirty="0"/>
              <a:t>25% и 75% ?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985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457200"/>
            <a:ext cx="7391400" cy="487363"/>
          </a:xfrm>
        </p:spPr>
        <p:txBody>
          <a:bodyPr/>
          <a:lstStyle/>
          <a:p>
            <a:r>
              <a:rPr lang="ru-RU" dirty="0"/>
              <a:t>Задание на практику – 4 </a:t>
            </a:r>
            <a:br>
              <a:rPr lang="ru-RU" dirty="0"/>
            </a:br>
            <a:r>
              <a:rPr lang="ru-RU" sz="2400" dirty="0"/>
              <a:t>(Стиль «Хакер»)</a:t>
            </a:r>
            <a:endParaRPr lang="en-US" sz="2400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10D6E382-AA99-4B51-8B18-3C496B0876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26" y="962937"/>
            <a:ext cx="1265533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dirty="0"/>
              <a:t>	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47579971-16EF-4A62-8112-3A7162EABB18}"/>
                  </a:ext>
                </a:extLst>
              </p:cNvPr>
              <p:cNvSpPr/>
              <p:nvPr/>
            </p:nvSpPr>
            <p:spPr>
              <a:xfrm>
                <a:off x="179512" y="1196752"/>
                <a:ext cx="8712968" cy="43865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/>
                <a:r>
                  <a:rPr lang="ru-RU" sz="1700" u="sng" dirty="0"/>
                  <a:t>Шаг 1.</a:t>
                </a:r>
                <a:r>
                  <a:rPr lang="ru-RU" sz="1700" dirty="0"/>
                  <a:t> Создать простой код вычисления суммы синусов для введенных </a:t>
                </a:r>
                <a:r>
                  <a:rPr lang="en-US" sz="1700" dirty="0"/>
                  <a:t>X</a:t>
                </a:r>
                <a:r>
                  <a:rPr lang="ru-RU" sz="1700" dirty="0"/>
                  <a:t> и</a:t>
                </a:r>
                <a:r>
                  <a:rPr lang="en-US" sz="1700" dirty="0"/>
                  <a:t> Y</a:t>
                </a:r>
                <a:endParaRPr lang="ru-RU" sz="1700" dirty="0"/>
              </a:p>
              <a:p>
                <a:pPr marL="742950" lvl="1" indent="-285750" algn="l">
                  <a:buFont typeface="Wingdings" panose="05000000000000000000" pitchFamily="2" charset="2"/>
                  <a:buChar char="q"/>
                </a:pPr>
                <a:r>
                  <a:rPr lang="ru-RU" sz="1700" dirty="0"/>
                  <a:t>Язык программирования – любой</a:t>
                </a:r>
              </a:p>
              <a:p>
                <a:pPr marL="742950" lvl="1" indent="-285750" algn="l">
                  <a:buFont typeface="Wingdings" panose="05000000000000000000" pitchFamily="2" charset="2"/>
                  <a:buChar char="q"/>
                </a:pPr>
                <a:r>
                  <a:rPr lang="ru-RU" sz="1700" dirty="0"/>
                  <a:t>Код должен вычислять</a:t>
                </a:r>
                <a:r>
                  <a:rPr lang="en-US" sz="1700" dirty="0"/>
                  <a:t>: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17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170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US" sz="17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700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</m:d>
                      </m:e>
                    </m:func>
                    <m:r>
                      <a:rPr lang="en-US" sz="1700" i="1">
                        <a:latin typeface="Cambria Math" panose="02040503050406030204" pitchFamily="18" charset="0"/>
                      </a:rPr>
                      <m:t>+</m:t>
                    </m:r>
                    <m:func>
                      <m:funcPr>
                        <m:ctrlPr>
                          <a:rPr lang="en-US" sz="17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170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US" sz="17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700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</m:d>
                      </m:e>
                    </m:func>
                  </m:oMath>
                </a14:m>
                <a:r>
                  <a:rPr lang="ru-RU" sz="1700" dirty="0">
                    <a:latin typeface="Cambria Math" panose="02040503050406030204" pitchFamily="18" charset="0"/>
                  </a:rPr>
                  <a:t> или </a:t>
                </a:r>
                <a14:m>
                  <m:oMath xmlns:m="http://schemas.openxmlformats.org/officeDocument/2006/math">
                    <m:r>
                      <a:rPr lang="en-US" sz="1700" i="1">
                        <a:latin typeface="Cambria Math" panose="02040503050406030204" pitchFamily="18" charset="0"/>
                      </a:rPr>
                      <m:t>2</m:t>
                    </m:r>
                    <m:func>
                      <m:funcPr>
                        <m:ctrlPr>
                          <a:rPr lang="en-US" sz="17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170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en-US" sz="1700" i="1">
                            <a:latin typeface="Cambria Math" panose="020405030504060302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en-US" sz="17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700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sz="17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1700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num>
                          <m:den>
                            <m:r>
                              <a:rPr lang="en-US" sz="17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sz="1700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  <m:r>
                      <m:rPr>
                        <m:sty m:val="p"/>
                      </m:rPr>
                      <a:rPr lang="en-US" sz="1700">
                        <a:latin typeface="Cambria Math" panose="02040503050406030204" pitchFamily="18" charset="0"/>
                      </a:rPr>
                      <m:t>cos</m:t>
                    </m:r>
                    <m:r>
                      <a:rPr lang="en-US" sz="1700" i="1">
                        <a:latin typeface="Cambria Math" panose="02040503050406030204" pitchFamily="18" charset="0"/>
                      </a:rPr>
                      <m:t>⁡(</m:t>
                    </m:r>
                    <m:f>
                      <m:fPr>
                        <m:ctrlPr>
                          <a:rPr lang="en-US" sz="17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700" i="1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17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700" i="1">
                            <a:latin typeface="Cambria Math" panose="02040503050406030204" pitchFamily="18" charset="0"/>
                          </a:rPr>
                          <m:t>𝑌</m:t>
                        </m:r>
                      </m:num>
                      <m:den>
                        <m:r>
                          <a:rPr lang="en-US" sz="17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17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ru-RU" sz="1700" dirty="0"/>
                  <a:t> (они равны)</a:t>
                </a:r>
              </a:p>
              <a:p>
                <a:pPr marL="285750" indent="-285750" algn="l">
                  <a:buFont typeface="Wingdings" panose="05000000000000000000" pitchFamily="2" charset="2"/>
                  <a:buChar char="Ø"/>
                </a:pPr>
                <a:r>
                  <a:rPr lang="ru-RU" sz="1700" b="1" dirty="0"/>
                  <a:t>Добавить код программы в отчет – Листинг 1</a:t>
                </a:r>
                <a:endParaRPr lang="ru-RU" sz="1700" dirty="0"/>
              </a:p>
              <a:p>
                <a:pPr algn="l"/>
                <a:endParaRPr lang="ru-RU" sz="1700" u="sng" dirty="0"/>
              </a:p>
              <a:p>
                <a:pPr algn="l"/>
                <a:r>
                  <a:rPr lang="ru-RU" sz="1700" u="sng" dirty="0"/>
                  <a:t>Шаг 2.</a:t>
                </a:r>
                <a:r>
                  <a:rPr lang="ru-RU" sz="1700" dirty="0"/>
                  <a:t> Сделать код самомодифицирующимся на диске (не в памяти!)</a:t>
                </a:r>
              </a:p>
              <a:p>
                <a:pPr marL="742950" lvl="1" indent="-285750" algn="l">
                  <a:buFont typeface="Wingdings" panose="05000000000000000000" pitchFamily="2" charset="2"/>
                  <a:buChar char="q"/>
                </a:pPr>
                <a:r>
                  <a:rPr lang="ru-RU" sz="1700" dirty="0"/>
                  <a:t>В случае вызова кода код должен изменять себя на диске</a:t>
                </a:r>
                <a:br>
                  <a:rPr lang="ru-RU" sz="1700" dirty="0"/>
                </a:br>
                <a:r>
                  <a:rPr lang="ru-RU" sz="1700" dirty="0"/>
                  <a:t>(до, во время или после своего выполнения)</a:t>
                </a:r>
              </a:p>
              <a:p>
                <a:pPr marL="742950" lvl="1" indent="-285750" algn="l">
                  <a:buFont typeface="Wingdings" panose="05000000000000000000" pitchFamily="2" charset="2"/>
                  <a:buChar char="q"/>
                </a:pPr>
                <a:r>
                  <a:rPr lang="ru-RU" sz="1700" dirty="0" err="1"/>
                  <a:t>Самоизменения</a:t>
                </a:r>
                <a:r>
                  <a:rPr lang="ru-RU" sz="1700" dirty="0"/>
                  <a:t> кода должны хоть как-то влиять на вид алгоритма под 	отладчиком (изменения можно чередовать</a:t>
                </a:r>
                <a:r>
                  <a:rPr lang="en-US" sz="1700" dirty="0"/>
                  <a:t>: “+” </a:t>
                </a:r>
                <a:r>
                  <a:rPr lang="en-US" sz="1700" dirty="0">
                    <a:sym typeface="Symbol" panose="05050102010706020507" pitchFamily="18" charset="2"/>
                  </a:rPr>
                  <a:t></a:t>
                </a:r>
                <a:r>
                  <a:rPr lang="en-US" sz="1700" dirty="0"/>
                  <a:t> “–” </a:t>
                </a:r>
                <a:r>
                  <a:rPr lang="en-US" sz="1700" dirty="0">
                    <a:sym typeface="Symbol" panose="05050102010706020507" pitchFamily="18" charset="2"/>
                  </a:rPr>
                  <a:t></a:t>
                </a:r>
                <a:r>
                  <a:rPr lang="en-US" sz="1700" dirty="0"/>
                  <a:t> “+” </a:t>
                </a:r>
                <a:r>
                  <a:rPr lang="en-US" sz="1700" dirty="0">
                    <a:sym typeface="Symbol" panose="05050102010706020507" pitchFamily="18" charset="2"/>
                  </a:rPr>
                  <a:t></a:t>
                </a:r>
                <a:r>
                  <a:rPr lang="en-US" sz="1700" dirty="0"/>
                  <a:t> “–” …</a:t>
                </a:r>
                <a:r>
                  <a:rPr lang="ru-RU" sz="1700" dirty="0"/>
                  <a:t>)</a:t>
                </a:r>
              </a:p>
              <a:p>
                <a:pPr marL="742950" lvl="1" indent="-285750" algn="l">
                  <a:buFont typeface="Wingdings" panose="05000000000000000000" pitchFamily="2" charset="2"/>
                  <a:buChar char="q"/>
                </a:pPr>
                <a:r>
                  <a:rPr lang="ru-RU" sz="1700" i="1" dirty="0"/>
                  <a:t>В крайнем случае - можно использовать </a:t>
                </a:r>
                <a:r>
                  <a:rPr lang="en-US" sz="1700" i="1" dirty="0"/>
                  <a:t>Batch/Cmd/Ps2/Bash</a:t>
                </a:r>
                <a:r>
                  <a:rPr lang="ru-RU" sz="1700" i="1" dirty="0"/>
                  <a:t> файлы</a:t>
                </a:r>
              </a:p>
              <a:p>
                <a:pPr marL="285750" indent="-285750" algn="l">
                  <a:buFont typeface="Wingdings" panose="05000000000000000000" pitchFamily="2" charset="2"/>
                  <a:buChar char="Ø"/>
                </a:pPr>
                <a:r>
                  <a:rPr lang="ru-RU" sz="1700" b="1" dirty="0"/>
                  <a:t>Добавить код программы в отчет – Листинг 2</a:t>
                </a:r>
              </a:p>
              <a:p>
                <a:pPr marL="285750" indent="-285750" algn="l">
                  <a:buFont typeface="Wingdings" panose="05000000000000000000" pitchFamily="2" charset="2"/>
                  <a:buChar char="Ø"/>
                </a:pPr>
                <a:endParaRPr lang="ru-RU" sz="1700" b="1" dirty="0"/>
              </a:p>
              <a:p>
                <a:pPr algn="l"/>
                <a:r>
                  <a:rPr lang="ru-RU" sz="1700" u="sng" dirty="0"/>
                  <a:t>Шаг 3.</a:t>
                </a:r>
                <a:r>
                  <a:rPr lang="ru-RU" sz="1700" dirty="0"/>
                  <a:t> Протестировать работу кода, запустив для любого набора исходных данных</a:t>
                </a:r>
              </a:p>
              <a:p>
                <a:pPr marL="742950" lvl="1" indent="-285750" algn="l">
                  <a:buFont typeface="Wingdings" panose="05000000000000000000" pitchFamily="2" charset="2"/>
                  <a:buChar char="q"/>
                </a:pPr>
                <a:r>
                  <a:rPr lang="ru-RU" sz="1700" dirty="0"/>
                  <a:t>Код должен работать (в 100%)</a:t>
                </a:r>
              </a:p>
              <a:p>
                <a:pPr marL="285750" indent="-285750" algn="l">
                  <a:buFont typeface="Wingdings" panose="05000000000000000000" pitchFamily="2" charset="2"/>
                  <a:buChar char="Ø"/>
                </a:pPr>
                <a:r>
                  <a:rPr lang="ru-RU" sz="1700" b="1" dirty="0"/>
                  <a:t>Добавить код программы в отчет – Листинг 3</a:t>
                </a:r>
                <a:endParaRPr lang="en-US" sz="1700" u="sng" dirty="0"/>
              </a:p>
            </p:txBody>
          </p:sp>
        </mc:Choice>
        <mc:Fallback xmlns="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47579971-16EF-4A62-8112-3A7162EABB1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1196752"/>
                <a:ext cx="8712968" cy="4386585"/>
              </a:xfrm>
              <a:prstGeom prst="rect">
                <a:avLst/>
              </a:prstGeom>
              <a:blipFill>
                <a:blip r:embed="rId2"/>
                <a:stretch>
                  <a:fillRect l="-420" t="-417" b="-9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06861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2" name="Text Box 4">
            <a:extLst>
              <a:ext uri="{FF2B5EF4-FFF2-40B4-BE49-F238E27FC236}">
                <a16:creationId xmlns:a16="http://schemas.microsoft.com/office/drawing/2014/main" id="{F2BDAA81-8857-4F6C-BE9B-13055BBDEA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3038" y="5927725"/>
            <a:ext cx="30019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000" b="1">
                <a:solidFill>
                  <a:schemeClr val="bg1"/>
                </a:solidFill>
              </a:rPr>
              <a:t>www.themegallery.com</a:t>
            </a:r>
          </a:p>
        </p:txBody>
      </p:sp>
      <p:sp>
        <p:nvSpPr>
          <p:cNvPr id="104453" name="WordArt 5">
            <a:extLst>
              <a:ext uri="{FF2B5EF4-FFF2-40B4-BE49-F238E27FC236}">
                <a16:creationId xmlns:a16="http://schemas.microsoft.com/office/drawing/2014/main" id="{25FB12F3-7DAB-4711-A5C3-4C2A4FC0048A}"/>
              </a:ext>
            </a:extLst>
          </p:cNvPr>
          <p:cNvSpPr>
            <a:spLocks noChangeArrowheads="1" noChangeShapeType="1" noTextEdit="1"/>
          </p:cNvSpPr>
          <p:nvPr/>
        </p:nvSpPr>
        <p:spPr bwMode="gray">
          <a:xfrm>
            <a:off x="1907704" y="4509120"/>
            <a:ext cx="5841937" cy="2160240"/>
          </a:xfrm>
          <a:prstGeom prst="rect">
            <a:avLst/>
          </a:prstGeom>
          <a:solidFill>
            <a:schemeClr val="bg1"/>
          </a:solidFill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3600" b="1" kern="10" dirty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hlink"/>
                    </a:gs>
                    <a:gs pos="100000">
                      <a:schemeClr val="accent1"/>
                    </a:gs>
                  </a:gsLst>
                  <a:lin ang="0" scaled="1"/>
                </a:gradFill>
                <a:effectLst>
                  <a:outerShdw dist="53882" dir="2700000" algn="ctr" rotWithShape="0">
                    <a:schemeClr val="tx2">
                      <a:alpha val="50000"/>
                    </a:schemeClr>
                  </a:outerShdw>
                </a:effectLst>
                <a:cs typeface="Arial" panose="020B0604020202020204" pitchFamily="34" charset="0"/>
              </a:rPr>
              <a:t>Вопросы</a:t>
            </a:r>
          </a:p>
          <a:p>
            <a:endParaRPr lang="en-US" sz="36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gradFill rotWithShape="1">
                <a:gsLst>
                  <a:gs pos="0">
                    <a:schemeClr val="hlink"/>
                  </a:gs>
                  <a:gs pos="100000">
                    <a:schemeClr val="accent1"/>
                  </a:gs>
                </a:gsLst>
                <a:lin ang="0" scaled="1"/>
              </a:gradFill>
              <a:effectLst>
                <a:outerShdw dist="53882" dir="2700000" algn="ctr" rotWithShape="0">
                  <a:schemeClr val="tx2">
                    <a:alpha val="50000"/>
                  </a:schemeClr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id="{EED396FE-FC16-4CDE-A64A-DB4E65DE54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3276600"/>
            <a:ext cx="6324600" cy="381000"/>
          </a:xfrm>
        </p:spPr>
        <p:txBody>
          <a:bodyPr/>
          <a:lstStyle/>
          <a:p>
            <a:r>
              <a:rPr lang="ru-RU" dirty="0"/>
              <a:t>Защита программ и данных</a:t>
            </a:r>
            <a:endParaRPr lang="en-US" dirty="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1CDF22FE-54B1-4D68-AEE4-07BB20E9A38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752600" y="1800225"/>
            <a:ext cx="6923856" cy="1012825"/>
          </a:xfrm>
        </p:spPr>
        <p:txBody>
          <a:bodyPr/>
          <a:lstStyle/>
          <a:p>
            <a:r>
              <a:rPr lang="ru-RU" altLang="en-US" sz="2000" dirty="0"/>
              <a:t>Лекция 6.</a:t>
            </a:r>
            <a:r>
              <a:rPr lang="ru-RU" altLang="en-US" sz="2400" dirty="0"/>
              <a:t/>
            </a:r>
            <a:br>
              <a:rPr lang="ru-RU" altLang="en-US" sz="2400" dirty="0"/>
            </a:br>
            <a:r>
              <a:rPr lang="ru-RU" altLang="en-US" sz="2800" dirty="0"/>
              <a:t>Анализ программного кода</a:t>
            </a:r>
            <a:br>
              <a:rPr lang="ru-RU" altLang="en-US" sz="2800" dirty="0"/>
            </a:br>
            <a:r>
              <a:rPr lang="ru-RU" altLang="en-US" sz="2800" dirty="0"/>
              <a:t>и данных</a:t>
            </a:r>
            <a:r>
              <a:rPr lang="en-US" altLang="en-US" sz="2800" dirty="0"/>
              <a:t/>
            </a:r>
            <a:br>
              <a:rPr lang="en-US" altLang="en-US" sz="2800" dirty="0"/>
            </a:br>
            <a:r>
              <a:rPr lang="en-US" altLang="en-US" sz="2000" dirty="0"/>
              <a:t>(</a:t>
            </a:r>
            <a:r>
              <a:rPr lang="ru-RU" altLang="en-US" sz="2000" dirty="0"/>
              <a:t>Часть 2. Защита от динамического анализа)</a:t>
            </a:r>
            <a:endParaRPr lang="en-US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4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Содержание</a:t>
            </a:r>
            <a:endParaRPr lang="en-US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9E12CB0-441A-427F-9B7A-4CAE6DEAD5F4}"/>
              </a:ext>
            </a:extLst>
          </p:cNvPr>
          <p:cNvSpPr/>
          <p:nvPr/>
        </p:nvSpPr>
        <p:spPr>
          <a:xfrm>
            <a:off x="0" y="1196752"/>
            <a:ext cx="9144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Поступающим в магистратуру</a:t>
            </a:r>
            <a:endParaRPr lang="en-US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Применение категориального деления</a:t>
            </a:r>
            <a:endParaRPr lang="en-US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Способы защиты от динамического анализа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Сложная парадигма языка программирования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Многошаговые бесполезные алгоритмы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Самомодифицирующий код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Зависимость алгоритма от окружения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600" dirty="0" err="1"/>
              <a:t>IsDebuggerPresent</a:t>
            </a:r>
            <a:r>
              <a:rPr lang="ru-RU" sz="1600" dirty="0"/>
              <a:t>()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600" dirty="0"/>
              <a:t>Наличие отладчика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600" dirty="0"/>
              <a:t>Счетчик времени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Другие хитрости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/>
              <a:t>Практическое задание</a:t>
            </a:r>
            <a:endParaRPr lang="ru-RU" sz="1600" dirty="0"/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Создание программы с защитами от отладки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Вопросы</a:t>
            </a:r>
            <a:endParaRPr lang="en-US" sz="1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932516-70EF-4271-B188-804429601B17}"/>
              </a:ext>
            </a:extLst>
          </p:cNvPr>
          <p:cNvSpPr txBox="1"/>
          <p:nvPr/>
        </p:nvSpPr>
        <p:spPr>
          <a:xfrm>
            <a:off x="0" y="6605373"/>
            <a:ext cx="9143999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050" i="1" dirty="0"/>
              <a:t>//</a:t>
            </a:r>
            <a:r>
              <a:rPr lang="ru-RU" sz="1050" i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77111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Поступающим в магистратуру</a:t>
            </a:r>
            <a:endParaRPr lang="en-US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9E12CB0-441A-427F-9B7A-4CAE6DEAD5F4}"/>
              </a:ext>
            </a:extLst>
          </p:cNvPr>
          <p:cNvSpPr/>
          <p:nvPr/>
        </p:nvSpPr>
        <p:spPr>
          <a:xfrm>
            <a:off x="0" y="1106735"/>
            <a:ext cx="91440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400" dirty="0"/>
              <a:t>Поступающим в магистратуру нужны баллы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400" dirty="0"/>
              <a:t>Баллы начисляются за: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/>
              <a:t>Дипломы с отличием (10)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/>
              <a:t>Стипендии (2-5)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/>
              <a:t>Сертификаты (1-4)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/>
              <a:t>…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/>
              <a:t>и в том числе за публикации: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400" dirty="0"/>
              <a:t>ВАК, </a:t>
            </a:r>
            <a:r>
              <a:rPr lang="en-US" sz="1400" dirty="0"/>
              <a:t>Scopus, Web of Science (10)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400" dirty="0"/>
              <a:t>Статьи в журналах (5)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400" dirty="0">
                <a:highlight>
                  <a:srgbClr val="FFFF00"/>
                </a:highlight>
              </a:rPr>
              <a:t>“</a:t>
            </a:r>
            <a:r>
              <a:rPr lang="ru-RU" sz="1400" i="1" dirty="0">
                <a:highlight>
                  <a:srgbClr val="FFFF00"/>
                </a:highlight>
              </a:rPr>
              <a:t>Проходной балл в магистратуру в прошлые года составлял 74-76 баллов, набрать их без дополнительных баллов практически невозможно, поэтому участие в конференциях актуально</a:t>
            </a:r>
            <a:r>
              <a:rPr lang="en-US" sz="1400" dirty="0">
                <a:highlight>
                  <a:srgbClr val="FFFF00"/>
                </a:highlight>
              </a:rPr>
              <a:t>”</a:t>
            </a:r>
            <a:endParaRPr lang="ru-RU" sz="1400" dirty="0">
              <a:highlight>
                <a:srgbClr val="FFFF00"/>
              </a:highlight>
            </a:endParaRPr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en-US" sz="14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400" dirty="0"/>
              <a:t>В СПбГУТ будет проходить конференция АПИНО-2019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 smtClean="0"/>
              <a:t>Сайт</a:t>
            </a:r>
            <a:r>
              <a:rPr lang="en-US" sz="1400" dirty="0" smtClean="0"/>
              <a:t> </a:t>
            </a:r>
            <a:r>
              <a:rPr lang="ru-RU" sz="1400" smtClean="0"/>
              <a:t>конференции</a:t>
            </a:r>
            <a:r>
              <a:rPr lang="en-US" sz="1400" smtClean="0"/>
              <a:t>: </a:t>
            </a:r>
            <a:r>
              <a:rPr lang="en-US" sz="1400" dirty="0">
                <a:solidFill>
                  <a:schemeClr val="tx2"/>
                </a:solidFill>
              </a:rPr>
              <a:t>http://apino.spbgut.ru/old/apino8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/>
              <a:t>Статьи с конференции попадут в Сборник научных статей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/>
              <a:t>Сборник научных статей индексируется в РИНЦ* (</a:t>
            </a:r>
            <a:r>
              <a:rPr lang="en-US" sz="1400" dirty="0">
                <a:solidFill>
                  <a:schemeClr val="tx2"/>
                </a:solidFill>
              </a:rPr>
              <a:t>http://elibrary.ru</a:t>
            </a:r>
            <a:r>
              <a:rPr lang="en-US" sz="1400" dirty="0"/>
              <a:t>)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>
                <a:solidFill>
                  <a:srgbClr val="FF0000"/>
                </a:solidFill>
              </a:rPr>
              <a:t>Надо участвовать и писать статьи!!!</a:t>
            </a:r>
            <a:endParaRPr lang="en-US" sz="1400" dirty="0">
              <a:solidFill>
                <a:srgbClr val="FF0000"/>
              </a:solidFill>
            </a:endParaRP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endParaRPr lang="ru-RU" sz="1400" dirty="0">
              <a:solidFill>
                <a:srgbClr val="FF0000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400" dirty="0"/>
              <a:t>Даты</a:t>
            </a:r>
            <a:r>
              <a:rPr lang="en-US" sz="1400" dirty="0"/>
              <a:t>: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>
                <a:solidFill>
                  <a:srgbClr val="017514"/>
                </a:solidFill>
              </a:rPr>
              <a:t>01.11.2018 – 27.02.2019: Регистрация участников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>
                <a:solidFill>
                  <a:srgbClr val="017514"/>
                </a:solidFill>
              </a:rPr>
              <a:t>10.11.2018 – 31.01.2019: Прием сведений о докладах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>
                <a:solidFill>
                  <a:srgbClr val="017514"/>
                </a:solidFill>
              </a:rPr>
              <a:t>31.01.2018 – 08.02.2019: Отбор докладов для формирования программы конференции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>
                <a:solidFill>
                  <a:srgbClr val="C00000"/>
                </a:solidFill>
              </a:rPr>
              <a:t>27-28.02.2019: Проведение конференции (выставка, пленарное заседание и работа секций)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>
                <a:solidFill>
                  <a:schemeClr val="tx2"/>
                </a:solidFill>
              </a:rPr>
              <a:t>12.11.2018 – 31.03.2019: Прием рукописей в Сборник научных статей 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/>
              <a:t>30.06.2019 – 30.12.2019: Выпуск Сборника научных статей и индексирование в РИНЦ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932516-70EF-4271-B188-804429601B17}"/>
              </a:ext>
            </a:extLst>
          </p:cNvPr>
          <p:cNvSpPr txBox="1"/>
          <p:nvPr/>
        </p:nvSpPr>
        <p:spPr>
          <a:xfrm>
            <a:off x="0" y="6605373"/>
            <a:ext cx="9143999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050" i="1" dirty="0"/>
              <a:t>//</a:t>
            </a:r>
            <a:r>
              <a:rPr lang="ru-RU" sz="1050" i="1" dirty="0"/>
              <a:t> *РИНЦ (Российский индекс научного цитирования) –  библиографическая база данных научных публикаций российских учёных.</a:t>
            </a:r>
          </a:p>
        </p:txBody>
      </p:sp>
      <p:sp>
        <p:nvSpPr>
          <p:cNvPr id="7" name="Пузырек для мыслей: облако 6">
            <a:extLst>
              <a:ext uri="{FF2B5EF4-FFF2-40B4-BE49-F238E27FC236}">
                <a16:creationId xmlns:a16="http://schemas.microsoft.com/office/drawing/2014/main" id="{D03E32DF-F84C-4D2E-963C-E10142B562B2}"/>
              </a:ext>
            </a:extLst>
          </p:cNvPr>
          <p:cNvSpPr/>
          <p:nvPr/>
        </p:nvSpPr>
        <p:spPr bwMode="auto">
          <a:xfrm>
            <a:off x="6948264" y="482933"/>
            <a:ext cx="2088232" cy="1145867"/>
          </a:xfrm>
          <a:prstGeom prst="cloudCallout">
            <a:avLst>
              <a:gd name="adj1" fmla="val -66146"/>
              <a:gd name="adj2" fmla="val -13355"/>
            </a:avLst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/>
              <a:t>Информация для размышления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4630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Категории средств защиты от анализа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932516-70EF-4271-B188-804429601B17}"/>
              </a:ext>
            </a:extLst>
          </p:cNvPr>
          <p:cNvSpPr txBox="1"/>
          <p:nvPr/>
        </p:nvSpPr>
        <p:spPr>
          <a:xfrm>
            <a:off x="0" y="6605373"/>
            <a:ext cx="9143999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050" i="1" dirty="0"/>
              <a:t>//</a:t>
            </a:r>
            <a:r>
              <a:rPr lang="ru-RU" sz="1050" i="1" dirty="0"/>
              <a:t> *Парадигма языка программирования - подход к программированию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B28D45-886D-48A4-B85F-312DA5C81C8B}"/>
              </a:ext>
            </a:extLst>
          </p:cNvPr>
          <p:cNvSpPr txBox="1"/>
          <p:nvPr/>
        </p:nvSpPr>
        <p:spPr>
          <a:xfrm>
            <a:off x="107504" y="1124744"/>
            <a:ext cx="892899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Категориальные пары</a:t>
            </a:r>
            <a:r>
              <a:rPr lang="en-US" sz="1600" dirty="0"/>
              <a:t>: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Защита от какой атаки: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600" b="1" dirty="0">
                <a:solidFill>
                  <a:srgbClr val="FF0000"/>
                </a:solidFill>
              </a:rPr>
              <a:t>С</a:t>
            </a:r>
            <a:r>
              <a:rPr lang="ru-RU" sz="1600" dirty="0"/>
              <a:t>татического VS </a:t>
            </a:r>
            <a:r>
              <a:rPr lang="ru-RU" sz="1600" b="1" dirty="0">
                <a:solidFill>
                  <a:srgbClr val="FF0000"/>
                </a:solidFill>
              </a:rPr>
              <a:t>Д</a:t>
            </a:r>
            <a:r>
              <a:rPr lang="ru-RU" sz="1600" dirty="0"/>
              <a:t>инамического анализа</a:t>
            </a:r>
          </a:p>
          <a:p>
            <a:pPr marL="1657350" lvl="3" indent="-285750" algn="l">
              <a:buFont typeface="Wingdings" panose="05000000000000000000" pitchFamily="2" charset="2"/>
              <a:buChar char="§"/>
            </a:pPr>
            <a:r>
              <a:rPr lang="ru-RU" sz="1400" dirty="0"/>
              <a:t>Анализируется код ПО</a:t>
            </a:r>
            <a:br>
              <a:rPr lang="ru-RU" sz="1400" dirty="0"/>
            </a:br>
            <a:r>
              <a:rPr lang="ru-RU" sz="1400" dirty="0"/>
              <a:t>или оно отлаживается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Защита какого состояния: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600" b="1" dirty="0">
                <a:solidFill>
                  <a:srgbClr val="FF0000"/>
                </a:solidFill>
              </a:rPr>
              <a:t>Х</a:t>
            </a:r>
            <a:r>
              <a:rPr lang="ru-RU" sz="1600" dirty="0"/>
              <a:t>ранения VS </a:t>
            </a:r>
            <a:r>
              <a:rPr lang="ru-RU" sz="1600" b="1" dirty="0">
                <a:solidFill>
                  <a:srgbClr val="FF0000"/>
                </a:solidFill>
              </a:rPr>
              <a:t>В</a:t>
            </a:r>
            <a:r>
              <a:rPr lang="ru-RU" sz="1600" dirty="0"/>
              <a:t>ыполнения</a:t>
            </a:r>
          </a:p>
          <a:p>
            <a:pPr marL="1657350" lvl="3" indent="-285750" algn="l">
              <a:buFont typeface="Wingdings" panose="05000000000000000000" pitchFamily="2" charset="2"/>
              <a:buChar char="§"/>
            </a:pPr>
            <a:r>
              <a:rPr lang="ru-RU" sz="1400" dirty="0"/>
              <a:t>Защищается как хранится или выполняется ПО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600" dirty="0"/>
              <a:t>Защита какой составляющей: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600" b="1" dirty="0">
                <a:solidFill>
                  <a:srgbClr val="FF0000"/>
                </a:solidFill>
              </a:rPr>
              <a:t>Ф</a:t>
            </a:r>
            <a:r>
              <a:rPr lang="ru-RU" sz="1600" dirty="0"/>
              <a:t>ормы VS </a:t>
            </a:r>
            <a:r>
              <a:rPr lang="ru-RU" sz="1600" b="1" dirty="0">
                <a:solidFill>
                  <a:srgbClr val="FF0000"/>
                </a:solidFill>
              </a:rPr>
              <a:t>С</a:t>
            </a:r>
            <a:r>
              <a:rPr lang="ru-RU" sz="1600" dirty="0"/>
              <a:t>одержания</a:t>
            </a:r>
          </a:p>
          <a:p>
            <a:pPr marL="1657350" lvl="3" indent="-285750" algn="l">
              <a:buFont typeface="Wingdings" panose="05000000000000000000" pitchFamily="2" charset="2"/>
              <a:buChar char="§"/>
            </a:pPr>
            <a:r>
              <a:rPr lang="ru-RU" sz="1400" dirty="0"/>
              <a:t>Защищается вид кода (язык) или его логика (алгоритмы)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600" dirty="0"/>
              <a:t>Классификация средств защиты от анализа по категориям</a:t>
            </a:r>
            <a:r>
              <a:rPr lang="en-US" sz="1600" dirty="0"/>
              <a:t>: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en-US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en-US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en-US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en-US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ru-RU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ru-RU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ru-RU" sz="16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ru-RU" sz="1600" dirty="0"/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9D9AD833-F14F-4201-B56A-D6E1C248E1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129164"/>
              </p:ext>
            </p:extLst>
          </p:nvPr>
        </p:nvGraphicFramePr>
        <p:xfrm>
          <a:off x="107504" y="4077072"/>
          <a:ext cx="8859925" cy="2470151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584176">
                  <a:extLst>
                    <a:ext uri="{9D8B030D-6E8A-4147-A177-3AD203B41FA5}">
                      <a16:colId xmlns:a16="http://schemas.microsoft.com/office/drawing/2014/main" val="95154205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654230580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1641814178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534414750"/>
                    </a:ext>
                  </a:extLst>
                </a:gridCol>
                <a:gridCol w="2379205">
                  <a:extLst>
                    <a:ext uri="{9D8B030D-6E8A-4147-A177-3AD203B41FA5}">
                      <a16:colId xmlns:a16="http://schemas.microsoft.com/office/drawing/2014/main" val="1775855858"/>
                    </a:ext>
                  </a:extLst>
                </a:gridCol>
              </a:tblGrid>
              <a:tr h="308987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chemeClr val="bg1"/>
                          </a:solidFill>
                        </a:rPr>
                        <a:t>Хранение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chemeClr val="bg1"/>
                          </a:solidFill>
                        </a:rPr>
                        <a:t>Выполнение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1788748"/>
                  </a:ext>
                </a:extLst>
              </a:tr>
              <a:tr h="30898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Форма</a:t>
                      </a:r>
                      <a:endParaRPr lang="en-US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Содержание</a:t>
                      </a:r>
                      <a:endParaRPr lang="en-US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Форма</a:t>
                      </a:r>
                      <a:endParaRPr lang="en-US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Содержание</a:t>
                      </a:r>
                      <a:endParaRPr lang="en-US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2746659"/>
                  </a:ext>
                </a:extLst>
              </a:tr>
              <a:tr h="556177">
                <a:tc>
                  <a:txBody>
                    <a:bodyPr/>
                    <a:lstStyle/>
                    <a:p>
                      <a:r>
                        <a:rPr lang="ru-RU" sz="1200" b="1" dirty="0"/>
                        <a:t>От статического</a:t>
                      </a:r>
                      <a:br>
                        <a:rPr lang="ru-RU" sz="1200" b="1" dirty="0"/>
                      </a:br>
                      <a:r>
                        <a:rPr lang="ru-RU" sz="1200" b="1" dirty="0"/>
                        <a:t>анализ</a:t>
                      </a:r>
                      <a:endParaRPr lang="en-US" sz="1200" b="1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/>
                        <a:t>Запутывание вида программы</a:t>
                      </a:r>
                      <a:endParaRPr lang="en-US" sz="11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/>
                        <a:t>Запутывание логики программы</a:t>
                      </a:r>
                      <a:endParaRPr lang="en-US" sz="11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/>
                        <a:t>Упаковка</a:t>
                      </a:r>
                    </a:p>
                    <a:p>
                      <a:r>
                        <a:rPr lang="ru-RU" sz="1000" dirty="0"/>
                        <a:t>(сжат.</a:t>
                      </a:r>
                      <a:r>
                        <a:rPr lang="en-US" sz="1000" dirty="0"/>
                        <a:t>/</a:t>
                      </a:r>
                      <a:r>
                        <a:rPr lang="ru-RU" sz="1000" dirty="0"/>
                        <a:t>код.</a:t>
                      </a:r>
                      <a:r>
                        <a:rPr lang="en-US" sz="1000" dirty="0"/>
                        <a:t>/</a:t>
                      </a:r>
                      <a:r>
                        <a:rPr lang="ru-RU" sz="1000" dirty="0"/>
                        <a:t>шифр.)</a:t>
                      </a:r>
                      <a:endParaRPr lang="en-US" sz="10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/>
                        <a:t>Виртуализация</a:t>
                      </a:r>
                      <a:endParaRPr lang="en-US" sz="11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4103411"/>
                  </a:ext>
                </a:extLst>
              </a:tr>
              <a:tr h="1296000">
                <a:tc>
                  <a:txBody>
                    <a:bodyPr/>
                    <a:lstStyle/>
                    <a:p>
                      <a:r>
                        <a:rPr lang="ru-RU" sz="1200" b="1" dirty="0"/>
                        <a:t>От динамического</a:t>
                      </a:r>
                      <a:br>
                        <a:rPr lang="ru-RU" sz="1200" b="1" dirty="0"/>
                      </a:br>
                      <a:r>
                        <a:rPr lang="ru-RU" sz="1200" b="1" dirty="0"/>
                        <a:t>анализ</a:t>
                      </a:r>
                      <a:endParaRPr lang="en-US" sz="1200" b="1" dirty="0"/>
                    </a:p>
                  </a:txBody>
                  <a:tcPr marT="0" marB="0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Использование «сложной» парадигма</a:t>
                      </a:r>
                      <a:r>
                        <a:rPr lang="ru-RU" sz="1200" dirty="0">
                          <a:solidFill>
                            <a:schemeClr val="accent1"/>
                          </a:solidFill>
                        </a:rPr>
                        <a:t>*</a:t>
                      </a:r>
                      <a:r>
                        <a:rPr lang="ru-RU" sz="1200" dirty="0"/>
                        <a:t> языка программирования</a:t>
                      </a:r>
                      <a:endParaRPr lang="en-US" sz="1200" dirty="0"/>
                    </a:p>
                  </a:txBody>
                  <a:tcPr marT="0" marB="0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/>
                        <a:t>Вставка многошаговых бесполезные алгоритмы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Разработка самомодифицирующегося код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Зависимость алгоритма от окружения</a:t>
                      </a:r>
                      <a:r>
                        <a:rPr lang="en-US" sz="1200" dirty="0"/>
                        <a:t>: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200" dirty="0" err="1"/>
                        <a:t>Is</a:t>
                      </a:r>
                      <a:r>
                        <a:rPr lang="en-US" sz="1200" dirty="0" err="1">
                          <a:effectLst/>
                        </a:rPr>
                        <a:t>Debug</a:t>
                      </a:r>
                      <a:r>
                        <a:rPr lang="en-US" sz="1200" dirty="0" err="1"/>
                        <a:t>gerPresent</a:t>
                      </a:r>
                      <a:r>
                        <a:rPr lang="en-US" sz="1200" dirty="0"/>
                        <a:t>()</a:t>
                      </a:r>
                      <a:endParaRPr lang="ru-RU" sz="1200" dirty="0"/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ru-RU" sz="1200" dirty="0"/>
                        <a:t>Наличия отладчика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dirty="0"/>
                        <a:t>Счетчика времени 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4252988"/>
                  </a:ext>
                </a:extLst>
              </a:tr>
            </a:tbl>
          </a:graphicData>
        </a:graphic>
      </p:graphicFrame>
      <p:sp>
        <p:nvSpPr>
          <p:cNvPr id="5" name="Овал 4">
            <a:extLst>
              <a:ext uri="{FF2B5EF4-FFF2-40B4-BE49-F238E27FC236}">
                <a16:creationId xmlns:a16="http://schemas.microsoft.com/office/drawing/2014/main" id="{63F622FD-4623-41F8-B6BA-A16564AE430B}"/>
              </a:ext>
            </a:extLst>
          </p:cNvPr>
          <p:cNvSpPr/>
          <p:nvPr/>
        </p:nvSpPr>
        <p:spPr bwMode="auto">
          <a:xfrm>
            <a:off x="7081705" y="2132856"/>
            <a:ext cx="1008112" cy="936104"/>
          </a:xfrm>
          <a:prstGeom prst="ellipse">
            <a:avLst/>
          </a:prstGeom>
          <a:solidFill>
            <a:srgbClr val="00FE7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6EE20493-5AED-4E5C-B47A-9922BA16E64C}"/>
              </a:ext>
            </a:extLst>
          </p:cNvPr>
          <p:cNvCxnSpPr/>
          <p:nvPr/>
        </p:nvCxnSpPr>
        <p:spPr bwMode="auto">
          <a:xfrm>
            <a:off x="6649657" y="2600908"/>
            <a:ext cx="1872208" cy="0"/>
          </a:xfrm>
          <a:prstGeom prst="line">
            <a:avLst/>
          </a:prstGeom>
          <a:ln w="38100"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072B13D5-09EB-40B8-B928-84DF837BBD71}"/>
              </a:ext>
            </a:extLst>
          </p:cNvPr>
          <p:cNvCxnSpPr>
            <a:cxnSpLocks/>
          </p:cNvCxnSpPr>
          <p:nvPr/>
        </p:nvCxnSpPr>
        <p:spPr bwMode="auto">
          <a:xfrm flipV="1">
            <a:off x="7580861" y="1781000"/>
            <a:ext cx="0" cy="1648000"/>
          </a:xfrm>
          <a:prstGeom prst="line">
            <a:avLst/>
          </a:prstGeom>
          <a:ln w="38100"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01E710E4-152F-47B5-8C20-97288E4138A0}"/>
              </a:ext>
            </a:extLst>
          </p:cNvPr>
          <p:cNvCxnSpPr>
            <a:cxnSpLocks/>
          </p:cNvCxnSpPr>
          <p:nvPr/>
        </p:nvCxnSpPr>
        <p:spPr bwMode="auto">
          <a:xfrm flipV="1">
            <a:off x="7071906" y="2600908"/>
            <a:ext cx="508955" cy="612068"/>
          </a:xfrm>
          <a:prstGeom prst="line">
            <a:avLst/>
          </a:prstGeom>
          <a:ln w="38100"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ADF7E954-AF89-491D-88A5-BC3518E5FC0C}"/>
              </a:ext>
            </a:extLst>
          </p:cNvPr>
          <p:cNvCxnSpPr>
            <a:cxnSpLocks/>
          </p:cNvCxnSpPr>
          <p:nvPr/>
        </p:nvCxnSpPr>
        <p:spPr bwMode="auto">
          <a:xfrm flipV="1">
            <a:off x="7898201" y="1985595"/>
            <a:ext cx="233172" cy="248055"/>
          </a:xfrm>
          <a:prstGeom prst="line">
            <a:avLst/>
          </a:prstGeom>
          <a:ln w="38100"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25C2B5A6-80AA-49B3-9FFD-77449D8183EA}"/>
              </a:ext>
            </a:extLst>
          </p:cNvPr>
          <p:cNvSpPr txBox="1"/>
          <p:nvPr/>
        </p:nvSpPr>
        <p:spPr>
          <a:xfrm>
            <a:off x="6309759" y="2396079"/>
            <a:ext cx="3706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FF00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С</a:t>
            </a:r>
            <a:endParaRPr lang="en-US" sz="2000" dirty="0">
              <a:solidFill>
                <a:srgbClr val="FF0000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A05FDC1-B97E-46E3-A234-8DB84383CF97}"/>
              </a:ext>
            </a:extLst>
          </p:cNvPr>
          <p:cNvSpPr txBox="1"/>
          <p:nvPr/>
        </p:nvSpPr>
        <p:spPr>
          <a:xfrm>
            <a:off x="8521865" y="2396079"/>
            <a:ext cx="3706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FF00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Д</a:t>
            </a:r>
            <a:endParaRPr lang="en-US" sz="2000" dirty="0">
              <a:solidFill>
                <a:srgbClr val="FF0000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7C3431F-676A-4739-868A-ED772C7261D9}"/>
              </a:ext>
            </a:extLst>
          </p:cNvPr>
          <p:cNvSpPr txBox="1"/>
          <p:nvPr/>
        </p:nvSpPr>
        <p:spPr>
          <a:xfrm>
            <a:off x="7402767" y="1391786"/>
            <a:ext cx="3561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FF00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Х</a:t>
            </a:r>
            <a:endParaRPr lang="en-US" sz="2000" dirty="0">
              <a:solidFill>
                <a:srgbClr val="FF0000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7B393D1-4760-4B9C-BBAC-73029F99D727}"/>
              </a:ext>
            </a:extLst>
          </p:cNvPr>
          <p:cNvSpPr txBox="1"/>
          <p:nvPr/>
        </p:nvSpPr>
        <p:spPr>
          <a:xfrm>
            <a:off x="7402766" y="3388930"/>
            <a:ext cx="3561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FF00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В</a:t>
            </a:r>
            <a:endParaRPr lang="en-US" sz="2000" dirty="0">
              <a:solidFill>
                <a:srgbClr val="FF0000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35E9F14-C576-4653-8A92-CEFE733F0D0D}"/>
              </a:ext>
            </a:extLst>
          </p:cNvPr>
          <p:cNvSpPr txBox="1"/>
          <p:nvPr/>
        </p:nvSpPr>
        <p:spPr>
          <a:xfrm>
            <a:off x="6742167" y="3156937"/>
            <a:ext cx="3802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FF00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Ф</a:t>
            </a:r>
            <a:endParaRPr lang="en-US" sz="2000" dirty="0">
              <a:solidFill>
                <a:srgbClr val="FF0000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EC5AD28-6AD7-435A-9820-C29F5621BC11}"/>
              </a:ext>
            </a:extLst>
          </p:cNvPr>
          <p:cNvSpPr txBox="1"/>
          <p:nvPr/>
        </p:nvSpPr>
        <p:spPr>
          <a:xfrm>
            <a:off x="8078097" y="1644769"/>
            <a:ext cx="3706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FF00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С</a:t>
            </a:r>
            <a:endParaRPr lang="en-US" sz="2000" dirty="0">
              <a:solidFill>
                <a:srgbClr val="FF0000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11764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/>
              <a:t>Использование «сложной» парадигма языка программирования</a:t>
            </a:r>
            <a:endParaRPr lang="en-US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932516-70EF-4271-B188-804429601B17}"/>
              </a:ext>
            </a:extLst>
          </p:cNvPr>
          <p:cNvSpPr txBox="1"/>
          <p:nvPr/>
        </p:nvSpPr>
        <p:spPr>
          <a:xfrm>
            <a:off x="0" y="6605373"/>
            <a:ext cx="9143999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050" i="1" dirty="0"/>
              <a:t>//</a:t>
            </a:r>
            <a:r>
              <a:rPr lang="ru-RU" sz="1050" i="1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B32896-408C-4923-9ED6-A212E2B67C1D}"/>
              </a:ext>
            </a:extLst>
          </p:cNvPr>
          <p:cNvSpPr txBox="1"/>
          <p:nvPr/>
        </p:nvSpPr>
        <p:spPr>
          <a:xfrm>
            <a:off x="107503" y="1124744"/>
            <a:ext cx="9036495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400" dirty="0"/>
              <a:t>Идея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/>
              <a:t>Выбор языка программирования, парадигма которого отлична от парадигмы отладчика</a:t>
            </a:r>
            <a:endParaRPr lang="en-US" sz="14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400" dirty="0"/>
              <a:t>Реализация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/>
              <a:t>Как правило, все отладчики используют императивную парадигму программирования – то есть описывают шаги программы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/>
              <a:t>Поэтому для исходного кода выбирается качественно иная парадигма</a:t>
            </a:r>
            <a:r>
              <a:rPr lang="en-US" sz="1400" dirty="0"/>
              <a:t>: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400" dirty="0"/>
              <a:t>Пример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/>
              <a:t>Использовать ООП (язык С++)</a:t>
            </a:r>
            <a:r>
              <a:rPr lang="en-US" sz="1400" dirty="0"/>
              <a:t>:</a:t>
            </a:r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en-US" sz="1400" dirty="0"/>
              <a:t>class C { C(int num) { … } virtual ~C() { </a:t>
            </a:r>
            <a:r>
              <a:rPr lang="ru-RU" sz="1400" dirty="0"/>
              <a:t>…</a:t>
            </a:r>
            <a:r>
              <a:rPr lang="en-US" sz="1400" dirty="0"/>
              <a:t> } } C cl = new C(123);</a:t>
            </a:r>
          </a:p>
          <a:p>
            <a:pPr lvl="2" algn="l"/>
            <a:r>
              <a:rPr lang="ru-RU" sz="1400" dirty="0">
                <a:sym typeface="Symbol" panose="05050102010706020507" pitchFamily="18" charset="2"/>
              </a:rPr>
              <a:t>	</a:t>
            </a:r>
            <a:r>
              <a:rPr lang="en-US" sz="1400" dirty="0">
                <a:sym typeface="Symbol" panose="05050102010706020507" pitchFamily="18" charset="2"/>
              </a:rPr>
              <a:t></a:t>
            </a:r>
            <a:endParaRPr lang="en-US" sz="1400" dirty="0"/>
          </a:p>
          <a:p>
            <a:pPr marL="1200150" lvl="2" indent="-285750" algn="l">
              <a:buFont typeface="Wingdings" panose="05000000000000000000" pitchFamily="2" charset="2"/>
              <a:buChar char="§"/>
            </a:pPr>
            <a:r>
              <a:rPr lang="ru-RU" sz="1400" dirty="0"/>
              <a:t>Сгенерируется множество неявного кода</a:t>
            </a:r>
            <a:r>
              <a:rPr lang="en-US" sz="1400" dirty="0"/>
              <a:t>: </a:t>
            </a:r>
            <a:r>
              <a:rPr lang="ru-RU" sz="1400" dirty="0"/>
              <a:t>конструкторы, деструкторы, таблицы виртуальных функций, цепочка виртуальных деструкторов, поддержка исключений и пр.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endParaRPr lang="ru-RU" sz="1400" dirty="0"/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endParaRPr lang="ru-RU" sz="1400" dirty="0"/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endParaRPr lang="ru-RU" sz="1400" dirty="0"/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endParaRPr lang="ru-RU" sz="1400" dirty="0"/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endParaRPr lang="ru-RU" sz="14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400" dirty="0"/>
              <a:t>Парадигма программирования - это совокупность идей и понятий, определяющих стиль написания компьютерных программ (подход к программированию)</a:t>
            </a:r>
            <a:r>
              <a:rPr lang="en-US" sz="1400" dirty="0"/>
              <a:t>;</a:t>
            </a:r>
            <a:r>
              <a:rPr lang="ru-RU" sz="1400" dirty="0"/>
              <a:t> по сути это его концепция.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en-US" sz="14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400" dirty="0"/>
              <a:t>Императивная парадигма</a:t>
            </a:r>
            <a:r>
              <a:rPr lang="en-US" sz="1400" dirty="0"/>
              <a:t>: </a:t>
            </a:r>
            <a:r>
              <a:rPr lang="ru-RU" sz="1400" dirty="0"/>
              <a:t>описывается что надо сделать (С</a:t>
            </a:r>
            <a:r>
              <a:rPr lang="en-US" sz="1400" dirty="0"/>
              <a:t>/Pascal/Python/…)</a:t>
            </a:r>
            <a:endParaRPr lang="ru-RU" sz="1400" dirty="0"/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/>
              <a:t>Объектно-ориентированная парадигма</a:t>
            </a:r>
            <a:r>
              <a:rPr lang="en-US" sz="1400" dirty="0"/>
              <a:t>: </a:t>
            </a:r>
            <a:r>
              <a:rPr lang="ru-RU" sz="1400" dirty="0"/>
              <a:t>программа в виде классов и объектов (С</a:t>
            </a:r>
            <a:r>
              <a:rPr lang="en-US" sz="1400" dirty="0"/>
              <a:t>++)</a:t>
            </a:r>
            <a:endParaRPr lang="ru-RU" sz="14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400" dirty="0"/>
              <a:t>Декларативная парадигма</a:t>
            </a:r>
            <a:r>
              <a:rPr lang="en-US" sz="1400" dirty="0"/>
              <a:t>: </a:t>
            </a:r>
            <a:r>
              <a:rPr lang="ru-RU" sz="1400" dirty="0"/>
              <a:t>описывается задача и что надо получить</a:t>
            </a:r>
            <a:r>
              <a:rPr lang="en-US" sz="1400" dirty="0"/>
              <a:t> (SQL, HTML/…)</a:t>
            </a:r>
            <a:endParaRPr lang="ru-RU" sz="1400" dirty="0"/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/>
              <a:t>Функциональная парадигма</a:t>
            </a:r>
            <a:r>
              <a:rPr lang="en-US" sz="1400" dirty="0"/>
              <a:t>: </a:t>
            </a:r>
            <a:r>
              <a:rPr lang="ru-RU" sz="1400" dirty="0"/>
              <a:t>программа виде вычисления функций без переменных</a:t>
            </a:r>
            <a:r>
              <a:rPr lang="en-US" sz="1400" dirty="0"/>
              <a:t> (</a:t>
            </a:r>
            <a:r>
              <a:rPr lang="ru-RU" sz="1400" dirty="0"/>
              <a:t>ЛИСП</a:t>
            </a:r>
            <a:r>
              <a:rPr lang="en-US" sz="1400" dirty="0"/>
              <a:t>, F#)</a:t>
            </a:r>
            <a:endParaRPr lang="ru-RU" sz="14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400" dirty="0"/>
              <a:t>Парадигма </a:t>
            </a:r>
            <a:r>
              <a:rPr lang="ru-RU" sz="1400" dirty="0" err="1"/>
              <a:t>метапрограммирования</a:t>
            </a:r>
            <a:r>
              <a:rPr lang="en-US" sz="1400" dirty="0"/>
              <a:t>: </a:t>
            </a:r>
            <a:r>
              <a:rPr lang="ru-RU" sz="1400" dirty="0"/>
              <a:t>программа генерирует другую программу </a:t>
            </a:r>
            <a:r>
              <a:rPr lang="en-US" sz="1400" dirty="0"/>
              <a:t>(Flex, </a:t>
            </a:r>
            <a:r>
              <a:rPr lang="en-US" sz="1400" dirty="0" err="1"/>
              <a:t>Yacc</a:t>
            </a:r>
            <a:r>
              <a:rPr lang="en-US" sz="1400" dirty="0"/>
              <a:t>)</a:t>
            </a:r>
            <a:endParaRPr lang="ru-RU" sz="14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2584852B-7479-489E-8D42-2FFDCB9A2789}"/>
              </a:ext>
            </a:extLst>
          </p:cNvPr>
          <p:cNvSpPr/>
          <p:nvPr/>
        </p:nvSpPr>
        <p:spPr bwMode="auto">
          <a:xfrm>
            <a:off x="323528" y="6605373"/>
            <a:ext cx="1512168" cy="252627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Вид кода (Форма)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E9A3D467-9D3E-4B50-B0A2-2B5650D3523C}"/>
              </a:ext>
            </a:extLst>
          </p:cNvPr>
          <p:cNvSpPr/>
          <p:nvPr/>
        </p:nvSpPr>
        <p:spPr bwMode="auto">
          <a:xfrm>
            <a:off x="2159224" y="6605373"/>
            <a:ext cx="2484784" cy="252627"/>
          </a:xfrm>
          <a:prstGeom prst="rect">
            <a:avLst/>
          </a:prstGeom>
          <a:solidFill>
            <a:srgbClr val="00FE7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Логика кода (Содержание)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68B6AC36-3C60-4492-8ED3-4A7A232CED6A}"/>
              </a:ext>
            </a:extLst>
          </p:cNvPr>
          <p:cNvSpPr/>
          <p:nvPr/>
        </p:nvSpPr>
        <p:spPr bwMode="auto">
          <a:xfrm>
            <a:off x="1043992" y="3861048"/>
            <a:ext cx="1101080" cy="936104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Равнобедренный треугольник 10">
            <a:extLst>
              <a:ext uri="{FF2B5EF4-FFF2-40B4-BE49-F238E27FC236}">
                <a16:creationId xmlns:a16="http://schemas.microsoft.com/office/drawing/2014/main" id="{E8B0E544-CE1F-4649-B039-9C784142420B}"/>
              </a:ext>
            </a:extLst>
          </p:cNvPr>
          <p:cNvSpPr/>
          <p:nvPr/>
        </p:nvSpPr>
        <p:spPr bwMode="auto">
          <a:xfrm>
            <a:off x="1236006" y="4015916"/>
            <a:ext cx="693042" cy="637220"/>
          </a:xfrm>
          <a:prstGeom prst="triangle">
            <a:avLst/>
          </a:prstGeom>
          <a:solidFill>
            <a:srgbClr val="00FE7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Стрелка: вправо 11">
            <a:extLst>
              <a:ext uri="{FF2B5EF4-FFF2-40B4-BE49-F238E27FC236}">
                <a16:creationId xmlns:a16="http://schemas.microsoft.com/office/drawing/2014/main" id="{C8F793A9-57AA-4F35-9E96-8B1740D8FE92}"/>
              </a:ext>
            </a:extLst>
          </p:cNvPr>
          <p:cNvSpPr/>
          <p:nvPr/>
        </p:nvSpPr>
        <p:spPr bwMode="auto">
          <a:xfrm>
            <a:off x="2344963" y="3997279"/>
            <a:ext cx="2407820" cy="720080"/>
          </a:xfrm>
          <a:prstGeom prst="rightArrow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компиляция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99709902-D664-49FB-9E52-4371B772FB40}"/>
              </a:ext>
            </a:extLst>
          </p:cNvPr>
          <p:cNvSpPr/>
          <p:nvPr/>
        </p:nvSpPr>
        <p:spPr bwMode="auto">
          <a:xfrm>
            <a:off x="4932040" y="3861048"/>
            <a:ext cx="1101080" cy="936104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Равнобедренный треугольник 13">
            <a:extLst>
              <a:ext uri="{FF2B5EF4-FFF2-40B4-BE49-F238E27FC236}">
                <a16:creationId xmlns:a16="http://schemas.microsoft.com/office/drawing/2014/main" id="{475FE5A5-D008-40E9-89D3-7B952D7624F5}"/>
              </a:ext>
            </a:extLst>
          </p:cNvPr>
          <p:cNvSpPr/>
          <p:nvPr/>
        </p:nvSpPr>
        <p:spPr bwMode="auto">
          <a:xfrm>
            <a:off x="5000217" y="3997279"/>
            <a:ext cx="384050" cy="349188"/>
          </a:xfrm>
          <a:prstGeom prst="triangle">
            <a:avLst/>
          </a:prstGeom>
          <a:solidFill>
            <a:srgbClr val="00FE7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Равнобедренный треугольник 14">
            <a:extLst>
              <a:ext uri="{FF2B5EF4-FFF2-40B4-BE49-F238E27FC236}">
                <a16:creationId xmlns:a16="http://schemas.microsoft.com/office/drawing/2014/main" id="{53174180-C277-4594-8006-5DC715BDA9AE}"/>
              </a:ext>
            </a:extLst>
          </p:cNvPr>
          <p:cNvSpPr/>
          <p:nvPr/>
        </p:nvSpPr>
        <p:spPr bwMode="auto">
          <a:xfrm>
            <a:off x="5600291" y="3997279"/>
            <a:ext cx="384050" cy="349188"/>
          </a:xfrm>
          <a:prstGeom prst="triangle">
            <a:avLst/>
          </a:prstGeom>
          <a:solidFill>
            <a:srgbClr val="00FE7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Равнобедренный треугольник 15">
            <a:extLst>
              <a:ext uri="{FF2B5EF4-FFF2-40B4-BE49-F238E27FC236}">
                <a16:creationId xmlns:a16="http://schemas.microsoft.com/office/drawing/2014/main" id="{2C655A28-7356-42BF-B356-28EB8E53755E}"/>
              </a:ext>
            </a:extLst>
          </p:cNvPr>
          <p:cNvSpPr/>
          <p:nvPr/>
        </p:nvSpPr>
        <p:spPr bwMode="auto">
          <a:xfrm>
            <a:off x="5290555" y="4397215"/>
            <a:ext cx="384050" cy="349188"/>
          </a:xfrm>
          <a:prstGeom prst="triangle">
            <a:avLst/>
          </a:prstGeom>
          <a:solidFill>
            <a:srgbClr val="00FE7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559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/>
              <a:t>Вставка многошаговых</a:t>
            </a:r>
            <a:br>
              <a:rPr lang="ru-RU" sz="2400" dirty="0"/>
            </a:br>
            <a:r>
              <a:rPr lang="ru-RU" sz="2400" dirty="0"/>
              <a:t>бесполезные алгоритмы</a:t>
            </a:r>
            <a:endParaRPr lang="en-US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932516-70EF-4271-B188-804429601B17}"/>
              </a:ext>
            </a:extLst>
          </p:cNvPr>
          <p:cNvSpPr txBox="1"/>
          <p:nvPr/>
        </p:nvSpPr>
        <p:spPr>
          <a:xfrm>
            <a:off x="0" y="6605373"/>
            <a:ext cx="9143999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050" i="1" dirty="0"/>
              <a:t>//</a:t>
            </a:r>
            <a:r>
              <a:rPr lang="ru-RU" sz="1050" i="1" dirty="0"/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AA3A41-BD16-4E6B-8E15-D1A3CD912B6D}"/>
              </a:ext>
            </a:extLst>
          </p:cNvPr>
          <p:cNvSpPr txBox="1"/>
          <p:nvPr/>
        </p:nvSpPr>
        <p:spPr>
          <a:xfrm>
            <a:off x="107503" y="1124744"/>
            <a:ext cx="9036495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400" dirty="0"/>
              <a:t>Идея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/>
              <a:t>Добавление кода</a:t>
            </a:r>
            <a:r>
              <a:rPr lang="ru-RU" sz="1400"/>
              <a:t>, ненужного для </a:t>
            </a:r>
            <a:r>
              <a:rPr lang="ru-RU" sz="1400" dirty="0"/>
              <a:t>функционирования программы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/>
              <a:t>Код должен под </a:t>
            </a:r>
            <a:r>
              <a:rPr lang="ru-RU" sz="1400"/>
              <a:t>отладчиком выполняться крайне </a:t>
            </a:r>
            <a:r>
              <a:rPr lang="ru-RU" sz="1400" dirty="0"/>
              <a:t>долго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/>
              <a:t>Затрачиваемое время на пошаговую отладку программы с таким кодом будет критичным</a:t>
            </a:r>
            <a:endParaRPr lang="en-US" sz="14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400" dirty="0"/>
              <a:t>Реализация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/>
              <a:t>Создать код, который состоит из огромного количества быстро выполняемых операций, разбросанных по всему коду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/>
              <a:t>Пропустить в отладчике такой </a:t>
            </a:r>
            <a:r>
              <a:rPr lang="ru-RU" sz="1400"/>
              <a:t>код будет невозможно, </a:t>
            </a:r>
            <a:r>
              <a:rPr lang="ru-RU" sz="1400" dirty="0"/>
              <a:t>поскольку не ясно, где у него конец</a:t>
            </a:r>
            <a:endParaRPr lang="en-US" sz="14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400" dirty="0"/>
              <a:t>Пример</a:t>
            </a:r>
          </a:p>
          <a:p>
            <a:pPr lvl="1" algn="l"/>
            <a:r>
              <a:rPr lang="pt-BR" sz="1400" dirty="0">
                <a:latin typeface="Consolas" panose="020B0609020204030204" pitchFamily="49" charset="0"/>
              </a:rPr>
              <a:t>int Funct(){</a:t>
            </a:r>
          </a:p>
          <a:p>
            <a:pPr lvl="1" algn="l"/>
            <a:r>
              <a:rPr lang="pt-BR" sz="1400" dirty="0">
                <a:latin typeface="Consolas" panose="020B0609020204030204" pitchFamily="49" charset="0"/>
              </a:rPr>
              <a:t>	int x_100 = 0;</a:t>
            </a:r>
          </a:p>
          <a:p>
            <a:pPr lvl="1" algn="l"/>
            <a:r>
              <a:rPr lang="pt-BR" sz="1400" dirty="0">
                <a:latin typeface="Consolas" panose="020B0609020204030204" pitchFamily="49" charset="0"/>
              </a:rPr>
              <a:t>	for (int n = 0; n &lt; 200; n ++) {</a:t>
            </a:r>
          </a:p>
          <a:p>
            <a:pPr lvl="1" algn="l"/>
            <a:r>
              <a:rPr lang="pt-BR" sz="1400" dirty="0">
                <a:latin typeface="Consolas" panose="020B0609020204030204" pitchFamily="49" charset="0"/>
              </a:rPr>
              <a:t>		if (n % 2 == 1)</a:t>
            </a:r>
          </a:p>
          <a:p>
            <a:pPr lvl="1" algn="l"/>
            <a:r>
              <a:rPr lang="pt-BR" sz="1400" dirty="0">
                <a:latin typeface="Consolas" panose="020B0609020204030204" pitchFamily="49" charset="0"/>
              </a:rPr>
              <a:t>			x_100 ++;</a:t>
            </a:r>
          </a:p>
          <a:p>
            <a:pPr lvl="1" algn="l"/>
            <a:r>
              <a:rPr lang="pt-BR" sz="1400" dirty="0">
                <a:latin typeface="Consolas" panose="020B0609020204030204" pitchFamily="49" charset="0"/>
              </a:rPr>
              <a:t>	}</a:t>
            </a:r>
          </a:p>
          <a:p>
            <a:pPr lvl="1" algn="l"/>
            <a:r>
              <a:rPr lang="pt-BR" sz="1400" dirty="0">
                <a:latin typeface="Consolas" panose="020B0609020204030204" pitchFamily="49" charset="0"/>
              </a:rPr>
              <a:t>	return </a:t>
            </a:r>
            <a:r>
              <a:rPr lang="pt-BR" sz="1400" dirty="0">
                <a:solidFill>
                  <a:srgbClr val="FF0000"/>
                </a:solidFill>
                <a:latin typeface="Consolas" panose="020B0609020204030204" pitchFamily="49" charset="0"/>
              </a:rPr>
              <a:t>n_100</a:t>
            </a:r>
            <a:r>
              <a:rPr lang="pt-BR" sz="1400" dirty="0">
                <a:latin typeface="Consolas" panose="020B0609020204030204" pitchFamily="49" charset="0"/>
              </a:rPr>
              <a:t>;</a:t>
            </a:r>
          </a:p>
          <a:p>
            <a:pPr lvl="1" algn="l"/>
            <a:r>
              <a:rPr lang="pt-BR" sz="1400" dirty="0">
                <a:latin typeface="Consolas" panose="020B0609020204030204" pitchFamily="49" charset="0"/>
              </a:rPr>
              <a:t>}</a:t>
            </a:r>
            <a:endParaRPr lang="ru-RU" sz="1400" dirty="0">
              <a:latin typeface="Consolas" panose="020B0609020204030204" pitchFamily="49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6BDC4E07-E45F-4832-9848-D35B47372696}"/>
              </a:ext>
            </a:extLst>
          </p:cNvPr>
          <p:cNvSpPr/>
          <p:nvPr/>
        </p:nvSpPr>
        <p:spPr bwMode="auto">
          <a:xfrm>
            <a:off x="323528" y="6605373"/>
            <a:ext cx="1512168" cy="252627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Вид кода (Форма)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8E7D25A3-1FA6-41AD-A5D4-7382059844B3}"/>
              </a:ext>
            </a:extLst>
          </p:cNvPr>
          <p:cNvSpPr/>
          <p:nvPr/>
        </p:nvSpPr>
        <p:spPr bwMode="auto">
          <a:xfrm>
            <a:off x="2159224" y="6605373"/>
            <a:ext cx="2484784" cy="252627"/>
          </a:xfrm>
          <a:prstGeom prst="rect">
            <a:avLst/>
          </a:prstGeom>
          <a:solidFill>
            <a:srgbClr val="00FE7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Логика кода (Содержание)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5F035012-F4F7-4FBF-81F2-FF809F2FD638}"/>
              </a:ext>
            </a:extLst>
          </p:cNvPr>
          <p:cNvSpPr/>
          <p:nvPr/>
        </p:nvSpPr>
        <p:spPr bwMode="auto">
          <a:xfrm>
            <a:off x="2988209" y="5229200"/>
            <a:ext cx="1101080" cy="936104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Равнобедренный треугольник 9">
            <a:extLst>
              <a:ext uri="{FF2B5EF4-FFF2-40B4-BE49-F238E27FC236}">
                <a16:creationId xmlns:a16="http://schemas.microsoft.com/office/drawing/2014/main" id="{1518BF68-1CE8-4A33-849C-A5F24EF592D3}"/>
              </a:ext>
            </a:extLst>
          </p:cNvPr>
          <p:cNvSpPr/>
          <p:nvPr/>
        </p:nvSpPr>
        <p:spPr bwMode="auto">
          <a:xfrm>
            <a:off x="3180223" y="5384068"/>
            <a:ext cx="693042" cy="637220"/>
          </a:xfrm>
          <a:prstGeom prst="triangle">
            <a:avLst/>
          </a:prstGeom>
          <a:solidFill>
            <a:srgbClr val="00FE7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Стрелка: вправо 10">
            <a:extLst>
              <a:ext uri="{FF2B5EF4-FFF2-40B4-BE49-F238E27FC236}">
                <a16:creationId xmlns:a16="http://schemas.microsoft.com/office/drawing/2014/main" id="{EEF0045F-4D17-4FD8-BAF6-94EF3F1789FA}"/>
              </a:ext>
            </a:extLst>
          </p:cNvPr>
          <p:cNvSpPr/>
          <p:nvPr/>
        </p:nvSpPr>
        <p:spPr bwMode="auto">
          <a:xfrm>
            <a:off x="4289180" y="5365431"/>
            <a:ext cx="2407820" cy="720080"/>
          </a:xfrm>
          <a:prstGeom prst="rightArrow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>
                <a:solidFill>
                  <a:schemeClr val="bg1"/>
                </a:solidFill>
              </a:rPr>
              <a:t>К</a:t>
            </a: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омпиляция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8EECB32A-CE97-45EA-90E8-BCFBD045EE9D}"/>
              </a:ext>
            </a:extLst>
          </p:cNvPr>
          <p:cNvSpPr/>
          <p:nvPr/>
        </p:nvSpPr>
        <p:spPr bwMode="auto">
          <a:xfrm>
            <a:off x="6876256" y="4437112"/>
            <a:ext cx="2000167" cy="1728192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Равнобедренный треугольник 15">
            <a:extLst>
              <a:ext uri="{FF2B5EF4-FFF2-40B4-BE49-F238E27FC236}">
                <a16:creationId xmlns:a16="http://schemas.microsoft.com/office/drawing/2014/main" id="{CFA573D3-5454-469D-BC42-6A7A2EA492A5}"/>
              </a:ext>
            </a:extLst>
          </p:cNvPr>
          <p:cNvSpPr/>
          <p:nvPr/>
        </p:nvSpPr>
        <p:spPr bwMode="auto">
          <a:xfrm>
            <a:off x="7024813" y="4655478"/>
            <a:ext cx="538714" cy="503113"/>
          </a:xfrm>
          <a:prstGeom prst="triangle">
            <a:avLst/>
          </a:prstGeom>
          <a:solidFill>
            <a:srgbClr val="00FE7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Равнобедренный треугольник 16">
            <a:extLst>
              <a:ext uri="{FF2B5EF4-FFF2-40B4-BE49-F238E27FC236}">
                <a16:creationId xmlns:a16="http://schemas.microsoft.com/office/drawing/2014/main" id="{0A832A89-014D-43F1-ABBC-3AFA2A93FA95}"/>
              </a:ext>
            </a:extLst>
          </p:cNvPr>
          <p:cNvSpPr/>
          <p:nvPr/>
        </p:nvSpPr>
        <p:spPr bwMode="auto">
          <a:xfrm>
            <a:off x="7022891" y="5518175"/>
            <a:ext cx="538714" cy="503113"/>
          </a:xfrm>
          <a:prstGeom prst="triangle">
            <a:avLst/>
          </a:prstGeom>
          <a:solidFill>
            <a:srgbClr val="00FE7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70CBAB0-8363-4CB2-8DA3-6C194921B04B}"/>
              </a:ext>
            </a:extLst>
          </p:cNvPr>
          <p:cNvSpPr/>
          <p:nvPr/>
        </p:nvSpPr>
        <p:spPr bwMode="auto">
          <a:xfrm>
            <a:off x="8084336" y="4598418"/>
            <a:ext cx="604818" cy="1449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9" name="Прямая со стрелкой 18">
            <a:extLst>
              <a:ext uri="{FF2B5EF4-FFF2-40B4-BE49-F238E27FC236}">
                <a16:creationId xmlns:a16="http://schemas.microsoft.com/office/drawing/2014/main" id="{65F0DD21-02A1-443A-8EBA-48F987F21CCD}"/>
              </a:ext>
            </a:extLst>
          </p:cNvPr>
          <p:cNvCxnSpPr>
            <a:cxnSpLocks/>
          </p:cNvCxnSpPr>
          <p:nvPr/>
        </p:nvCxnSpPr>
        <p:spPr bwMode="auto">
          <a:xfrm>
            <a:off x="7364256" y="4797152"/>
            <a:ext cx="71815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Прямая со стрелкой 24">
            <a:extLst>
              <a:ext uri="{FF2B5EF4-FFF2-40B4-BE49-F238E27FC236}">
                <a16:creationId xmlns:a16="http://schemas.microsoft.com/office/drawing/2014/main" id="{C8726FC2-3062-444B-B43D-F1CF3CEF7CA1}"/>
              </a:ext>
            </a:extLst>
          </p:cNvPr>
          <p:cNvCxnSpPr>
            <a:cxnSpLocks/>
          </p:cNvCxnSpPr>
          <p:nvPr/>
        </p:nvCxnSpPr>
        <p:spPr bwMode="auto">
          <a:xfrm flipH="1">
            <a:off x="7508272" y="5013176"/>
            <a:ext cx="574143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Прямая со стрелкой 31">
            <a:extLst>
              <a:ext uri="{FF2B5EF4-FFF2-40B4-BE49-F238E27FC236}">
                <a16:creationId xmlns:a16="http://schemas.microsoft.com/office/drawing/2014/main" id="{B68A3C44-CE0F-4972-B9DB-C7D33BFE2D7F}"/>
              </a:ext>
            </a:extLst>
          </p:cNvPr>
          <p:cNvCxnSpPr>
            <a:cxnSpLocks/>
          </p:cNvCxnSpPr>
          <p:nvPr/>
        </p:nvCxnSpPr>
        <p:spPr bwMode="auto">
          <a:xfrm>
            <a:off x="7364255" y="5661248"/>
            <a:ext cx="71815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Прямая со стрелкой 32">
            <a:extLst>
              <a:ext uri="{FF2B5EF4-FFF2-40B4-BE49-F238E27FC236}">
                <a16:creationId xmlns:a16="http://schemas.microsoft.com/office/drawing/2014/main" id="{296ABF8C-5957-4FE1-9ED1-F964A08D9A71}"/>
              </a:ext>
            </a:extLst>
          </p:cNvPr>
          <p:cNvCxnSpPr>
            <a:cxnSpLocks/>
          </p:cNvCxnSpPr>
          <p:nvPr/>
        </p:nvCxnSpPr>
        <p:spPr bwMode="auto">
          <a:xfrm flipH="1">
            <a:off x="7508271" y="5877272"/>
            <a:ext cx="574143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" name="Прямая со стрелкой 33">
            <a:extLst>
              <a:ext uri="{FF2B5EF4-FFF2-40B4-BE49-F238E27FC236}">
                <a16:creationId xmlns:a16="http://schemas.microsoft.com/office/drawing/2014/main" id="{DED9BF71-C990-4684-9158-8A2248FD6E45}"/>
              </a:ext>
            </a:extLst>
          </p:cNvPr>
          <p:cNvCxnSpPr>
            <a:cxnSpLocks/>
            <a:stCxn id="16" idx="3"/>
            <a:endCxn id="17" idx="0"/>
          </p:cNvCxnSpPr>
          <p:nvPr/>
        </p:nvCxnSpPr>
        <p:spPr bwMode="auto">
          <a:xfrm flipH="1">
            <a:off x="7292248" y="5158591"/>
            <a:ext cx="1922" cy="35958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7" name="Пузырек для мыслей: облако 36">
            <a:extLst>
              <a:ext uri="{FF2B5EF4-FFF2-40B4-BE49-F238E27FC236}">
                <a16:creationId xmlns:a16="http://schemas.microsoft.com/office/drawing/2014/main" id="{0BA6402B-EB09-4131-9844-6A2759472FBD}"/>
              </a:ext>
            </a:extLst>
          </p:cNvPr>
          <p:cNvSpPr/>
          <p:nvPr/>
        </p:nvSpPr>
        <p:spPr bwMode="auto">
          <a:xfrm>
            <a:off x="107503" y="4953473"/>
            <a:ext cx="2448273" cy="1355848"/>
          </a:xfrm>
          <a:prstGeom prst="cloudCallout">
            <a:avLst>
              <a:gd name="adj1" fmla="val 33146"/>
              <a:gd name="adj2" fmla="val -67383"/>
            </a:avLst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/>
              <a:t>А чему равно в итоге </a:t>
            </a:r>
            <a:r>
              <a:rPr lang="en-US" sz="1400" dirty="0"/>
              <a:t>n_100 ?</a:t>
            </a:r>
            <a:endParaRPr lang="ru-RU" sz="1400" dirty="0"/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/>
              <a:t>% - остаток от деления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031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/>
              <a:t>Разработка</a:t>
            </a:r>
            <a:br>
              <a:rPr lang="ru-RU" sz="2400" dirty="0"/>
            </a:br>
            <a:r>
              <a:rPr lang="ru-RU" sz="2400" dirty="0"/>
              <a:t>самомодифицирующегося код</a:t>
            </a:r>
            <a:endParaRPr lang="en-US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932516-70EF-4271-B188-804429601B17}"/>
              </a:ext>
            </a:extLst>
          </p:cNvPr>
          <p:cNvSpPr txBox="1"/>
          <p:nvPr/>
        </p:nvSpPr>
        <p:spPr>
          <a:xfrm>
            <a:off x="0" y="6605373"/>
            <a:ext cx="9143999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050" i="1" dirty="0"/>
              <a:t>//</a:t>
            </a:r>
            <a:r>
              <a:rPr lang="ru-RU" sz="1050" i="1" dirty="0"/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1FFD9E-5F9B-429B-BED8-0346E86A06E5}"/>
              </a:ext>
            </a:extLst>
          </p:cNvPr>
          <p:cNvSpPr txBox="1"/>
          <p:nvPr/>
        </p:nvSpPr>
        <p:spPr>
          <a:xfrm>
            <a:off x="107503" y="1124744"/>
            <a:ext cx="9036495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400" dirty="0"/>
              <a:t>Идея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/>
              <a:t>При каждом запуске код будет разным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/>
              <a:t>Каждый раз такой код надо </a:t>
            </a:r>
            <a:r>
              <a:rPr lang="ru-RU" sz="1400"/>
              <a:t>будет исследовать по-новому</a:t>
            </a:r>
            <a:endParaRPr lang="ru-RU" sz="14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400" dirty="0"/>
              <a:t>Реализация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/>
              <a:t>Сделать, чтобы при запуске менял самого себя (</a:t>
            </a:r>
            <a:r>
              <a:rPr lang="ru-RU" sz="1400" dirty="0" err="1"/>
              <a:t>самомодифицировался</a:t>
            </a:r>
            <a:r>
              <a:rPr lang="ru-RU" sz="1400"/>
              <a:t>), притом по-разному</a:t>
            </a:r>
            <a:endParaRPr lang="ru-RU" sz="1400" dirty="0"/>
          </a:p>
          <a:p>
            <a:pPr marL="1257300" lvl="2" indent="-342900" algn="l">
              <a:buAutoNum type="arabicParenR"/>
            </a:pPr>
            <a:r>
              <a:rPr lang="ru-RU" sz="1400" dirty="0"/>
              <a:t>При каждой итерации запуске (в файловой системе)</a:t>
            </a:r>
          </a:p>
          <a:p>
            <a:pPr marL="1257300" lvl="2" indent="-342900" algn="l">
              <a:buAutoNum type="arabicParenR"/>
            </a:pPr>
            <a:r>
              <a:rPr lang="ru-RU" sz="1400" dirty="0"/>
              <a:t>В зависимости от параметров среды окружения – например, текущего времени (в памяти)</a:t>
            </a:r>
            <a:endParaRPr lang="en-US" sz="14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400" dirty="0"/>
              <a:t>Пример</a:t>
            </a:r>
          </a:p>
          <a:p>
            <a:pPr marL="800100" lvl="1" indent="-342900" algn="l">
              <a:buAutoNum type="arabicParenR"/>
            </a:pPr>
            <a:r>
              <a:rPr lang="ru-RU" sz="1400" dirty="0"/>
              <a:t>В файловой системе</a:t>
            </a:r>
          </a:p>
          <a:p>
            <a:pPr marL="1257300" lvl="2" indent="-342900" algn="l">
              <a:buFont typeface="Courier New" panose="02070309020205020404" pitchFamily="49" charset="0"/>
              <a:buChar char="o"/>
            </a:pPr>
            <a:r>
              <a:rPr lang="ru-RU" sz="1400" dirty="0"/>
              <a:t>После запуска программы, она изменяет свои алгоритмы и перезаписывает себя на диске</a:t>
            </a:r>
          </a:p>
          <a:p>
            <a:pPr marL="800100" lvl="1" indent="-342900" algn="l">
              <a:buAutoNum type="arabicParenR"/>
            </a:pPr>
            <a:r>
              <a:rPr lang="ru-RU" sz="1400" dirty="0"/>
              <a:t>В памяти</a:t>
            </a:r>
          </a:p>
          <a:p>
            <a:pPr marL="1257300" lvl="2" indent="-342900" algn="l">
              <a:buFont typeface="Courier New" panose="02070309020205020404" pitchFamily="49" charset="0"/>
              <a:buChar char="o"/>
            </a:pPr>
            <a:r>
              <a:rPr lang="ru-RU" sz="1400" dirty="0"/>
              <a:t>После запуска программы, она берет значение текущего времени, по его значению меняет в памяти собственные алгоритмы и продолжает их выполнение</a:t>
            </a:r>
            <a:endParaRPr lang="en-US" sz="1400" dirty="0"/>
          </a:p>
          <a:p>
            <a:pPr marL="800100" lvl="1" indent="-342900" algn="l">
              <a:buAutoNum type="arabicParenR"/>
            </a:pPr>
            <a:endParaRPr lang="en-US" sz="1400" dirty="0"/>
          </a:p>
          <a:p>
            <a:pPr marL="800100" lvl="1" indent="-342900" algn="l">
              <a:buAutoNum type="arabicParenR"/>
            </a:pPr>
            <a:endParaRPr lang="en-US" sz="1400" dirty="0"/>
          </a:p>
          <a:p>
            <a:pPr marL="800100" lvl="1" indent="-342900" algn="l">
              <a:buAutoNum type="arabicParenR"/>
            </a:pPr>
            <a:endParaRPr lang="en-US" sz="1400" dirty="0"/>
          </a:p>
          <a:p>
            <a:pPr marL="800100" lvl="1" indent="-342900" algn="l">
              <a:buAutoNum type="arabicParenR"/>
            </a:pPr>
            <a:endParaRPr lang="en-US" sz="1400" dirty="0"/>
          </a:p>
          <a:p>
            <a:pPr marL="800100" lvl="1" indent="-342900" algn="l">
              <a:buAutoNum type="arabicParenR"/>
            </a:pPr>
            <a:endParaRPr lang="en-US" sz="1400" dirty="0"/>
          </a:p>
          <a:p>
            <a:pPr marL="800100" lvl="1" indent="-342900" algn="l">
              <a:buAutoNum type="arabicParenR"/>
            </a:pPr>
            <a:endParaRPr lang="en-US" sz="1400" dirty="0"/>
          </a:p>
          <a:p>
            <a:pPr marL="800100" lvl="1" indent="-342900" algn="l">
              <a:buAutoNum type="arabicParenR"/>
            </a:pPr>
            <a:endParaRPr lang="en-US" sz="1400" dirty="0"/>
          </a:p>
          <a:p>
            <a:pPr marL="800100" lvl="1" indent="-342900" algn="l">
              <a:buAutoNum type="arabicParenR"/>
            </a:pPr>
            <a:endParaRPr lang="en-US" sz="1400" dirty="0"/>
          </a:p>
          <a:p>
            <a:pPr marL="800100" lvl="1" indent="-342900" algn="l">
              <a:buAutoNum type="arabicParenR"/>
            </a:pPr>
            <a:endParaRPr lang="en-US" sz="1400" dirty="0"/>
          </a:p>
          <a:p>
            <a:pPr marL="800100" lvl="1" indent="-342900" algn="l">
              <a:buAutoNum type="arabicParenR"/>
            </a:pPr>
            <a:endParaRPr lang="en-US" sz="1400" dirty="0"/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ru-RU" sz="1400" dirty="0"/>
              <a:t>Считается, что похожую защиту использует </a:t>
            </a:r>
            <a:r>
              <a:rPr lang="en-US" sz="1400" dirty="0" err="1"/>
              <a:t>Denuvo</a:t>
            </a:r>
            <a:r>
              <a:rPr lang="en-US" sz="1400" dirty="0"/>
              <a:t> (</a:t>
            </a:r>
            <a:r>
              <a:rPr lang="ru-RU" sz="1400" dirty="0"/>
              <a:t>технология защиты игр</a:t>
            </a:r>
            <a:r>
              <a:rPr lang="en-US" sz="1400" dirty="0"/>
              <a:t>)</a:t>
            </a:r>
            <a:r>
              <a:rPr lang="ru-RU" sz="1400" dirty="0"/>
              <a:t> – путем постоянной зашифровки и расшифровки частей кода программы (или другой встроенной защиты)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1486A875-8244-4594-B94D-34C96521DCC7}"/>
              </a:ext>
            </a:extLst>
          </p:cNvPr>
          <p:cNvSpPr/>
          <p:nvPr/>
        </p:nvSpPr>
        <p:spPr bwMode="auto">
          <a:xfrm>
            <a:off x="179512" y="4005064"/>
            <a:ext cx="1101080" cy="936104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Равнобедренный треугольник 7">
            <a:extLst>
              <a:ext uri="{FF2B5EF4-FFF2-40B4-BE49-F238E27FC236}">
                <a16:creationId xmlns:a16="http://schemas.microsoft.com/office/drawing/2014/main" id="{2069F0DC-7235-42EF-AA47-B37285ABFE0D}"/>
              </a:ext>
            </a:extLst>
          </p:cNvPr>
          <p:cNvSpPr/>
          <p:nvPr/>
        </p:nvSpPr>
        <p:spPr bwMode="auto">
          <a:xfrm>
            <a:off x="371526" y="4159932"/>
            <a:ext cx="693042" cy="637220"/>
          </a:xfrm>
          <a:prstGeom prst="triangle">
            <a:avLst/>
          </a:prstGeom>
          <a:solidFill>
            <a:srgbClr val="00FE7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Стрелка: вправо 8">
            <a:extLst>
              <a:ext uri="{FF2B5EF4-FFF2-40B4-BE49-F238E27FC236}">
                <a16:creationId xmlns:a16="http://schemas.microsoft.com/office/drawing/2014/main" id="{8C2A4A8E-1D66-425B-AE55-7C6DF524C1C4}"/>
              </a:ext>
            </a:extLst>
          </p:cNvPr>
          <p:cNvSpPr/>
          <p:nvPr/>
        </p:nvSpPr>
        <p:spPr bwMode="auto">
          <a:xfrm>
            <a:off x="1480483" y="4141295"/>
            <a:ext cx="2407820" cy="720080"/>
          </a:xfrm>
          <a:prstGeom prst="rightArrow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Запуск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6F778AC8-A891-443B-957C-2998006A7449}"/>
              </a:ext>
            </a:extLst>
          </p:cNvPr>
          <p:cNvSpPr/>
          <p:nvPr/>
        </p:nvSpPr>
        <p:spPr bwMode="auto">
          <a:xfrm>
            <a:off x="323528" y="6605373"/>
            <a:ext cx="1512168" cy="252627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Вид кода (Форма)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E1EC7C23-62F4-41E1-A22A-F0AF9EAED398}"/>
              </a:ext>
            </a:extLst>
          </p:cNvPr>
          <p:cNvSpPr/>
          <p:nvPr/>
        </p:nvSpPr>
        <p:spPr bwMode="auto">
          <a:xfrm>
            <a:off x="2159224" y="6605373"/>
            <a:ext cx="2484784" cy="252627"/>
          </a:xfrm>
          <a:prstGeom prst="rect">
            <a:avLst/>
          </a:prstGeom>
          <a:solidFill>
            <a:srgbClr val="00FE7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Логика кода (Содержание)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2B9FF253-3DA6-40D9-BD2B-FCABAEEDF753}"/>
              </a:ext>
            </a:extLst>
          </p:cNvPr>
          <p:cNvSpPr/>
          <p:nvPr/>
        </p:nvSpPr>
        <p:spPr bwMode="auto">
          <a:xfrm>
            <a:off x="4021460" y="4005064"/>
            <a:ext cx="1101080" cy="936104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Равнобедренный треугольник 21">
            <a:extLst>
              <a:ext uri="{FF2B5EF4-FFF2-40B4-BE49-F238E27FC236}">
                <a16:creationId xmlns:a16="http://schemas.microsoft.com/office/drawing/2014/main" id="{6E91A379-E08D-476C-9B36-4F4040D53433}"/>
              </a:ext>
            </a:extLst>
          </p:cNvPr>
          <p:cNvSpPr/>
          <p:nvPr/>
        </p:nvSpPr>
        <p:spPr bwMode="auto">
          <a:xfrm rot="19008298">
            <a:off x="4145646" y="4079794"/>
            <a:ext cx="693042" cy="637220"/>
          </a:xfrm>
          <a:prstGeom prst="triangle">
            <a:avLst/>
          </a:prstGeom>
          <a:solidFill>
            <a:srgbClr val="00FE7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Стрелка: вправо 22">
            <a:extLst>
              <a:ext uri="{FF2B5EF4-FFF2-40B4-BE49-F238E27FC236}">
                <a16:creationId xmlns:a16="http://schemas.microsoft.com/office/drawing/2014/main" id="{8D66BD7A-D85C-4CC4-A769-6A33DC177352}"/>
              </a:ext>
            </a:extLst>
          </p:cNvPr>
          <p:cNvSpPr/>
          <p:nvPr/>
        </p:nvSpPr>
        <p:spPr bwMode="auto">
          <a:xfrm>
            <a:off x="5322431" y="4141295"/>
            <a:ext cx="2407820" cy="720080"/>
          </a:xfrm>
          <a:prstGeom prst="rightArrow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Запуск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C5AB6E91-3A96-4F45-A042-7BD14F1956C4}"/>
              </a:ext>
            </a:extLst>
          </p:cNvPr>
          <p:cNvSpPr/>
          <p:nvPr/>
        </p:nvSpPr>
        <p:spPr bwMode="auto">
          <a:xfrm>
            <a:off x="7922048" y="4005064"/>
            <a:ext cx="1101080" cy="936104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" name="Равнобедренный треугольник 24">
            <a:extLst>
              <a:ext uri="{FF2B5EF4-FFF2-40B4-BE49-F238E27FC236}">
                <a16:creationId xmlns:a16="http://schemas.microsoft.com/office/drawing/2014/main" id="{CF102D19-8108-4313-87BB-B3EE0285A6F0}"/>
              </a:ext>
            </a:extLst>
          </p:cNvPr>
          <p:cNvSpPr/>
          <p:nvPr/>
        </p:nvSpPr>
        <p:spPr bwMode="auto">
          <a:xfrm rot="13789076">
            <a:off x="8126068" y="4292999"/>
            <a:ext cx="693042" cy="637220"/>
          </a:xfrm>
          <a:prstGeom prst="triangle">
            <a:avLst/>
          </a:prstGeom>
          <a:solidFill>
            <a:srgbClr val="00FE7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B24CF350-56D1-476B-B9ED-E49282A9327C}"/>
              </a:ext>
            </a:extLst>
          </p:cNvPr>
          <p:cNvSpPr/>
          <p:nvPr/>
        </p:nvSpPr>
        <p:spPr bwMode="auto">
          <a:xfrm>
            <a:off x="179512" y="5077398"/>
            <a:ext cx="1101080" cy="936104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" name="Равнобедренный треугольник 27">
            <a:extLst>
              <a:ext uri="{FF2B5EF4-FFF2-40B4-BE49-F238E27FC236}">
                <a16:creationId xmlns:a16="http://schemas.microsoft.com/office/drawing/2014/main" id="{AE06A630-9078-49F8-862F-E61C08010A9A}"/>
              </a:ext>
            </a:extLst>
          </p:cNvPr>
          <p:cNvSpPr/>
          <p:nvPr/>
        </p:nvSpPr>
        <p:spPr bwMode="auto">
          <a:xfrm>
            <a:off x="371526" y="5232266"/>
            <a:ext cx="693042" cy="637220"/>
          </a:xfrm>
          <a:prstGeom prst="triangle">
            <a:avLst/>
          </a:prstGeom>
          <a:solidFill>
            <a:srgbClr val="00FE7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" name="Стрелка: вправо 28">
            <a:extLst>
              <a:ext uri="{FF2B5EF4-FFF2-40B4-BE49-F238E27FC236}">
                <a16:creationId xmlns:a16="http://schemas.microsoft.com/office/drawing/2014/main" id="{8567C30B-B91D-46F5-8AAD-16D64940E4B7}"/>
              </a:ext>
            </a:extLst>
          </p:cNvPr>
          <p:cNvSpPr/>
          <p:nvPr/>
        </p:nvSpPr>
        <p:spPr bwMode="auto">
          <a:xfrm>
            <a:off x="1480483" y="5213629"/>
            <a:ext cx="2407820" cy="720080"/>
          </a:xfrm>
          <a:prstGeom prst="rightArrow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Запуск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03DA289E-6567-4CA0-B4E8-B028C02A9723}"/>
              </a:ext>
            </a:extLst>
          </p:cNvPr>
          <p:cNvSpPr/>
          <p:nvPr/>
        </p:nvSpPr>
        <p:spPr bwMode="auto">
          <a:xfrm>
            <a:off x="4021460" y="5077398"/>
            <a:ext cx="1101080" cy="936104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" name="Равнобедренный треугольник 30">
            <a:extLst>
              <a:ext uri="{FF2B5EF4-FFF2-40B4-BE49-F238E27FC236}">
                <a16:creationId xmlns:a16="http://schemas.microsoft.com/office/drawing/2014/main" id="{F124E513-A526-4008-A53F-68D3E5BE230C}"/>
              </a:ext>
            </a:extLst>
          </p:cNvPr>
          <p:cNvSpPr/>
          <p:nvPr/>
        </p:nvSpPr>
        <p:spPr bwMode="auto">
          <a:xfrm rot="19008298">
            <a:off x="4145646" y="5152128"/>
            <a:ext cx="693042" cy="637220"/>
          </a:xfrm>
          <a:prstGeom prst="triangle">
            <a:avLst/>
          </a:prstGeom>
          <a:solidFill>
            <a:srgbClr val="00FE7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Блок-схема: несколько документов 2">
            <a:extLst>
              <a:ext uri="{FF2B5EF4-FFF2-40B4-BE49-F238E27FC236}">
                <a16:creationId xmlns:a16="http://schemas.microsoft.com/office/drawing/2014/main" id="{5199FAFE-35E2-4198-A14F-3FDC2EF9F659}"/>
              </a:ext>
            </a:extLst>
          </p:cNvPr>
          <p:cNvSpPr/>
          <p:nvPr/>
        </p:nvSpPr>
        <p:spPr bwMode="auto">
          <a:xfrm>
            <a:off x="6696937" y="5111129"/>
            <a:ext cx="2314939" cy="902373"/>
          </a:xfrm>
          <a:prstGeom prst="flowChartMultidocumen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Переменная среды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/>
              <a:t>время и др.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" name="Стрелка: вправо 34">
            <a:extLst>
              <a:ext uri="{FF2B5EF4-FFF2-40B4-BE49-F238E27FC236}">
                <a16:creationId xmlns:a16="http://schemas.microsoft.com/office/drawing/2014/main" id="{1051EB21-4F09-4F13-9A91-EF80680FC3D2}"/>
              </a:ext>
            </a:extLst>
          </p:cNvPr>
          <p:cNvSpPr/>
          <p:nvPr/>
        </p:nvSpPr>
        <p:spPr bwMode="auto">
          <a:xfrm flipH="1">
            <a:off x="5322430" y="5220122"/>
            <a:ext cx="1174617" cy="720080"/>
          </a:xfrm>
          <a:prstGeom prst="rightArrow">
            <a:avLst/>
          </a:prstGeom>
          <a:ln w="28575">
            <a:headEnd type="none" w="med" len="med"/>
            <a:tailEnd type="none" w="med" len="med"/>
          </a:ln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Запуск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72453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2" name="Text Box 4">
            <a:extLst>
              <a:ext uri="{FF2B5EF4-FFF2-40B4-BE49-F238E27FC236}">
                <a16:creationId xmlns:a16="http://schemas.microsoft.com/office/drawing/2014/main" id="{F2BDAA81-8857-4F6C-BE9B-13055BBDEA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3038" y="5927725"/>
            <a:ext cx="30019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000" b="1">
                <a:solidFill>
                  <a:schemeClr val="bg1"/>
                </a:solidFill>
              </a:rPr>
              <a:t>www.themegallery.com</a:t>
            </a:r>
          </a:p>
        </p:txBody>
      </p:sp>
      <p:sp>
        <p:nvSpPr>
          <p:cNvPr id="104453" name="WordArt 5">
            <a:extLst>
              <a:ext uri="{FF2B5EF4-FFF2-40B4-BE49-F238E27FC236}">
                <a16:creationId xmlns:a16="http://schemas.microsoft.com/office/drawing/2014/main" id="{25FB12F3-7DAB-4711-A5C3-4C2A4FC0048A}"/>
              </a:ext>
            </a:extLst>
          </p:cNvPr>
          <p:cNvSpPr>
            <a:spLocks noChangeArrowheads="1" noChangeShapeType="1" noTextEdit="1"/>
          </p:cNvSpPr>
          <p:nvPr/>
        </p:nvSpPr>
        <p:spPr bwMode="gray">
          <a:xfrm>
            <a:off x="1907704" y="4120414"/>
            <a:ext cx="5841937" cy="2160240"/>
          </a:xfrm>
          <a:prstGeom prst="rect">
            <a:avLst/>
          </a:prstGeom>
          <a:solidFill>
            <a:schemeClr val="bg1"/>
          </a:solidFill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3600" b="1" kern="10" dirty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hlink"/>
                    </a:gs>
                    <a:gs pos="100000">
                      <a:schemeClr val="accent1"/>
                    </a:gs>
                  </a:gsLst>
                  <a:lin ang="0" scaled="1"/>
                </a:gradFill>
                <a:effectLst>
                  <a:outerShdw dist="53882" dir="2700000" algn="ctr" rotWithShape="0">
                    <a:schemeClr val="tx2">
                      <a:alpha val="50000"/>
                    </a:schemeClr>
                  </a:outerShdw>
                </a:effectLst>
                <a:cs typeface="Arial" panose="020B0604020202020204" pitchFamily="34" charset="0"/>
              </a:rPr>
              <a:t>Перерыв</a:t>
            </a:r>
          </a:p>
          <a:p>
            <a:r>
              <a:rPr lang="ru-RU" sz="3600" b="1" kern="10" dirty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hlink"/>
                    </a:gs>
                    <a:gs pos="100000">
                      <a:schemeClr val="accent1"/>
                    </a:gs>
                  </a:gsLst>
                  <a:lin ang="0" scaled="1"/>
                </a:gradFill>
                <a:effectLst>
                  <a:outerShdw dist="53882" dir="2700000" algn="ctr" rotWithShape="0">
                    <a:schemeClr val="tx2">
                      <a:alpha val="50000"/>
                    </a:schemeClr>
                  </a:outerShdw>
                </a:effectLst>
                <a:cs typeface="Arial" panose="020B0604020202020204" pitchFamily="34" charset="0"/>
              </a:rPr>
              <a:t>10 минут</a:t>
            </a:r>
            <a:endParaRPr lang="en-US" sz="36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gradFill rotWithShape="1">
                <a:gsLst>
                  <a:gs pos="0">
                    <a:schemeClr val="hlink"/>
                  </a:gs>
                  <a:gs pos="100000">
                    <a:schemeClr val="accent1"/>
                  </a:gs>
                </a:gsLst>
                <a:lin ang="0" scaled="1"/>
              </a:gradFill>
              <a:effectLst>
                <a:outerShdw dist="53882" dir="2700000" algn="ctr" rotWithShape="0">
                  <a:schemeClr val="tx2">
                    <a:alpha val="50000"/>
                  </a:schemeClr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id="{EED396FE-FC16-4CDE-A64A-DB4E65DE54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3276600"/>
            <a:ext cx="6324600" cy="381000"/>
          </a:xfrm>
        </p:spPr>
        <p:txBody>
          <a:bodyPr/>
          <a:lstStyle/>
          <a:p>
            <a:r>
              <a:rPr lang="ru-RU" dirty="0"/>
              <a:t>Защита программ и данных</a:t>
            </a:r>
            <a:endParaRPr lang="en-US" dirty="0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A7564DD1-4313-4470-AC44-5901A566EFC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752600" y="1800225"/>
            <a:ext cx="6923856" cy="1012825"/>
          </a:xfrm>
        </p:spPr>
        <p:txBody>
          <a:bodyPr/>
          <a:lstStyle/>
          <a:p>
            <a:r>
              <a:rPr lang="ru-RU" altLang="en-US" sz="2000" dirty="0"/>
              <a:t>Лекция 6.</a:t>
            </a:r>
            <a:r>
              <a:rPr lang="ru-RU" altLang="en-US" sz="2400" dirty="0"/>
              <a:t/>
            </a:r>
            <a:br>
              <a:rPr lang="ru-RU" altLang="en-US" sz="2400" dirty="0"/>
            </a:br>
            <a:r>
              <a:rPr lang="ru-RU" altLang="en-US" sz="2800" dirty="0"/>
              <a:t>Анализ программного кода</a:t>
            </a:r>
            <a:br>
              <a:rPr lang="ru-RU" altLang="en-US" sz="2800" dirty="0"/>
            </a:br>
            <a:r>
              <a:rPr lang="ru-RU" altLang="en-US" sz="2800" dirty="0"/>
              <a:t>и данных</a:t>
            </a:r>
            <a:r>
              <a:rPr lang="en-US" altLang="en-US" sz="2800" dirty="0"/>
              <a:t/>
            </a:r>
            <a:br>
              <a:rPr lang="en-US" altLang="en-US" sz="2800" dirty="0"/>
            </a:br>
            <a:r>
              <a:rPr lang="en-US" altLang="en-US" sz="2000" dirty="0"/>
              <a:t>(</a:t>
            </a:r>
            <a:r>
              <a:rPr lang="ru-RU" altLang="en-US" sz="2000" dirty="0"/>
              <a:t>Часть 2. Защита от динамического анализа)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443538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4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EE595-1A28-4AE2-86F2-87D951B9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/>
              <a:t>Зависимость алгоритма от окружения</a:t>
            </a:r>
            <a:r>
              <a:rPr lang="en-US" sz="2400" dirty="0"/>
              <a:t>: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en-US" sz="2400" dirty="0" err="1"/>
              <a:t>IsDebuggerPresent</a:t>
            </a:r>
            <a:r>
              <a:rPr lang="en-US" sz="2400" dirty="0"/>
              <a:t>()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932516-70EF-4271-B188-804429601B17}"/>
              </a:ext>
            </a:extLst>
          </p:cNvPr>
          <p:cNvSpPr txBox="1"/>
          <p:nvPr/>
        </p:nvSpPr>
        <p:spPr>
          <a:xfrm>
            <a:off x="0" y="6605373"/>
            <a:ext cx="9143999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050" i="1" dirty="0"/>
              <a:t>//</a:t>
            </a:r>
            <a:r>
              <a:rPr lang="ru-RU" sz="1050" i="1" dirty="0"/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1CA6284-755C-4389-AB9D-489708E3B86F}"/>
              </a:ext>
            </a:extLst>
          </p:cNvPr>
          <p:cNvSpPr txBox="1"/>
          <p:nvPr/>
        </p:nvSpPr>
        <p:spPr>
          <a:xfrm>
            <a:off x="107503" y="1124744"/>
            <a:ext cx="9036495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400" dirty="0"/>
              <a:t>Идея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/>
              <a:t>Программа должна выполняться под отладчиком не так, как без него (например, виснуть)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/>
              <a:t>В </a:t>
            </a:r>
            <a:r>
              <a:rPr lang="en-US" sz="1400" dirty="0"/>
              <a:t>Windows</a:t>
            </a:r>
            <a:r>
              <a:rPr lang="ru-RU" sz="1400" dirty="0"/>
              <a:t> системная функция </a:t>
            </a:r>
            <a:r>
              <a:rPr lang="en-US" sz="1400" dirty="0" err="1"/>
              <a:t>IsDebuggerPresent</a:t>
            </a:r>
            <a:r>
              <a:rPr lang="en-US" sz="1400" dirty="0"/>
              <a:t>()</a:t>
            </a:r>
            <a:r>
              <a:rPr lang="ru-RU" sz="1400" dirty="0"/>
              <a:t> возвращает </a:t>
            </a:r>
            <a:r>
              <a:rPr lang="en-US" sz="1400" dirty="0"/>
              <a:t>TRUE </a:t>
            </a:r>
            <a:r>
              <a:rPr lang="ru-RU" sz="1400" dirty="0"/>
              <a:t>из-под отладчика</a:t>
            </a:r>
            <a:endParaRPr lang="en-US" sz="1400" dirty="0"/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400" dirty="0"/>
              <a:t>Реализация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/>
              <a:t>Для</a:t>
            </a:r>
            <a:r>
              <a:rPr lang="en-US" sz="1400" dirty="0"/>
              <a:t> Windows – </a:t>
            </a:r>
            <a:r>
              <a:rPr lang="ru-RU" sz="1400" dirty="0"/>
              <a:t>сделать алгоритмы кода зависимыми от функции </a:t>
            </a:r>
            <a:r>
              <a:rPr lang="en-US" sz="1400" dirty="0" err="1"/>
              <a:t>IsDebuggerPresent</a:t>
            </a:r>
            <a:r>
              <a:rPr lang="en-US" sz="1400" dirty="0"/>
              <a:t>()</a:t>
            </a:r>
          </a:p>
          <a:p>
            <a:pPr marL="742950" lvl="1" indent="-285750" algn="l">
              <a:buFont typeface="Courier New" panose="02070309020205020404" pitchFamily="49" charset="0"/>
              <a:buChar char="o"/>
            </a:pPr>
            <a:r>
              <a:rPr lang="ru-RU" sz="1400" dirty="0"/>
              <a:t>Для</a:t>
            </a:r>
            <a:r>
              <a:rPr lang="en-US" sz="1400" dirty="0"/>
              <a:t> Linux – </a:t>
            </a:r>
            <a:r>
              <a:rPr lang="ru-RU" sz="1400" dirty="0"/>
              <a:t>аналогично</a:t>
            </a:r>
            <a:r>
              <a:rPr lang="en-US" sz="1400" dirty="0"/>
              <a:t>: </a:t>
            </a:r>
            <a:r>
              <a:rPr lang="en-US" sz="1400" dirty="0" err="1">
                <a:latin typeface="Consolas" panose="020B0609020204030204" pitchFamily="49" charset="0"/>
              </a:rPr>
              <a:t>ptrace</a:t>
            </a:r>
            <a:r>
              <a:rPr lang="en-US" sz="1400" dirty="0">
                <a:latin typeface="Consolas" panose="020B0609020204030204" pitchFamily="49" charset="0"/>
              </a:rPr>
              <a:t>(PTRACE_TRACEME, 0, NULL, 0)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400" dirty="0"/>
              <a:t>Пример</a:t>
            </a:r>
          </a:p>
          <a:p>
            <a:pPr lvl="1" algn="l"/>
            <a:r>
              <a:rPr lang="pt-BR" sz="1400" dirty="0">
                <a:latin typeface="Consolas" panose="020B0609020204030204" pitchFamily="49" charset="0"/>
              </a:rPr>
              <a:t>int Funct() {</a:t>
            </a:r>
          </a:p>
          <a:p>
            <a:pPr lvl="1" algn="l"/>
            <a:r>
              <a:rPr lang="pt-BR" sz="1400" dirty="0">
                <a:latin typeface="Consolas" panose="020B0609020204030204" pitchFamily="49" charset="0"/>
              </a:rPr>
              <a:t>    if (</a:t>
            </a:r>
            <a:r>
              <a:rPr lang="pt-BR" sz="1400" dirty="0">
                <a:solidFill>
                  <a:srgbClr val="FF0000"/>
                </a:solidFill>
                <a:latin typeface="Consolas" panose="020B0609020204030204" pitchFamily="49" charset="0"/>
              </a:rPr>
              <a:t>IsDebugPresent()</a:t>
            </a:r>
            <a:r>
              <a:rPr lang="pt-BR" sz="1400" dirty="0">
                <a:latin typeface="Consolas" panose="020B0609020204030204" pitchFamily="49" charset="0"/>
              </a:rPr>
              <a:t>) {</a:t>
            </a:r>
          </a:p>
          <a:p>
            <a:pPr lvl="1" algn="l"/>
            <a:r>
              <a:rPr lang="pt-BR" sz="1400" dirty="0">
                <a:latin typeface="Consolas" panose="020B0609020204030204" pitchFamily="49" charset="0"/>
              </a:rPr>
              <a:t>        Crash_System();</a:t>
            </a:r>
          </a:p>
          <a:p>
            <a:pPr lvl="1" algn="l"/>
            <a:r>
              <a:rPr lang="pt-BR" sz="1400" dirty="0">
                <a:latin typeface="Consolas" panose="020B0609020204030204" pitchFamily="49" charset="0"/>
              </a:rPr>
              <a:t>        Crach_HDD();</a:t>
            </a:r>
          </a:p>
          <a:p>
            <a:pPr lvl="1" algn="l"/>
            <a:r>
              <a:rPr lang="pt-BR" sz="1400" dirty="0">
                <a:latin typeface="Consolas" panose="020B0609020204030204" pitchFamily="49" charset="0"/>
              </a:rPr>
              <a:t>        Crash_Everybody();</a:t>
            </a:r>
          </a:p>
          <a:p>
            <a:pPr lvl="1" algn="l"/>
            <a:r>
              <a:rPr lang="pt-BR" sz="1400" dirty="0">
                <a:latin typeface="Consolas" panose="020B0609020204030204" pitchFamily="49" charset="0"/>
              </a:rPr>
              <a:t>        return 0x666;</a:t>
            </a:r>
          </a:p>
          <a:p>
            <a:pPr lvl="1" algn="l"/>
            <a:r>
              <a:rPr lang="pt-BR" sz="1400" dirty="0">
                <a:latin typeface="Consolas" panose="020B0609020204030204" pitchFamily="49" charset="0"/>
              </a:rPr>
              <a:t>    }</a:t>
            </a:r>
          </a:p>
          <a:p>
            <a:pPr lvl="1" algn="l"/>
            <a:r>
              <a:rPr lang="pt-BR" sz="1400" dirty="0">
                <a:latin typeface="Consolas" panose="020B0609020204030204" pitchFamily="49" charset="0"/>
              </a:rPr>
              <a:t>    return Valid_Calculation();</a:t>
            </a:r>
          </a:p>
          <a:p>
            <a:pPr lvl="1" algn="l"/>
            <a:r>
              <a:rPr lang="pt-BR" sz="1400" dirty="0">
                <a:latin typeface="Consolas" panose="020B0609020204030204" pitchFamily="49" charset="0"/>
              </a:rPr>
              <a:t>}</a:t>
            </a:r>
            <a:endParaRPr lang="ru-RU" sz="1400" dirty="0">
              <a:latin typeface="Consolas" panose="020B0609020204030204" pitchFamily="49" charset="0"/>
            </a:endParaRPr>
          </a:p>
          <a:p>
            <a:pPr lvl="1" algn="l"/>
            <a:endParaRPr lang="ru-RU" sz="1400" dirty="0">
              <a:latin typeface="Consolas" panose="020B0609020204030204" pitchFamily="49" charset="0"/>
            </a:endParaRPr>
          </a:p>
          <a:p>
            <a:pPr lvl="1" algn="l"/>
            <a:endParaRPr lang="ru-RU" sz="1400" dirty="0">
              <a:latin typeface="Consolas" panose="020B0609020204030204" pitchFamily="49" charset="0"/>
            </a:endParaRPr>
          </a:p>
          <a:p>
            <a:pPr lvl="1" algn="l"/>
            <a:endParaRPr lang="ru-RU" sz="1400" dirty="0">
              <a:latin typeface="Consolas" panose="020B0609020204030204" pitchFamily="49" charset="0"/>
            </a:endParaRPr>
          </a:p>
          <a:p>
            <a:pPr lvl="1" algn="l"/>
            <a:endParaRPr lang="ru-RU" sz="1400" dirty="0">
              <a:latin typeface="Consolas" panose="020B0609020204030204" pitchFamily="49" charset="0"/>
            </a:endParaRPr>
          </a:p>
          <a:p>
            <a:pPr lvl="1" algn="l"/>
            <a:endParaRPr lang="ru-RU" sz="1400" dirty="0">
              <a:latin typeface="Consolas" panose="020B0609020204030204" pitchFamily="49" charset="0"/>
            </a:endParaRPr>
          </a:p>
          <a:p>
            <a:pPr lvl="1" algn="l"/>
            <a:endParaRPr lang="ru-RU" sz="1400" dirty="0">
              <a:latin typeface="Consolas" panose="020B0609020204030204" pitchFamily="49" charset="0"/>
            </a:endParaRPr>
          </a:p>
          <a:p>
            <a:pPr lvl="1" algn="l"/>
            <a:endParaRPr lang="ru-RU" sz="1400" dirty="0">
              <a:latin typeface="Consolas" panose="020B0609020204030204" pitchFamily="49" charset="0"/>
            </a:endParaRP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ru-RU" sz="1400" dirty="0"/>
              <a:t>Защита от защиты от отладки обходится разными низкоуровневыми приемами отладчика – то есть отлаживать можно</a:t>
            </a:r>
            <a:endParaRPr lang="ru-RU" sz="1400" dirty="0">
              <a:latin typeface="Consolas" panose="020B0609020204030204" pitchFamily="49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5A94E0A2-8E36-42E4-B85E-66E0992F16F5}"/>
              </a:ext>
            </a:extLst>
          </p:cNvPr>
          <p:cNvSpPr/>
          <p:nvPr/>
        </p:nvSpPr>
        <p:spPr bwMode="auto">
          <a:xfrm>
            <a:off x="2267745" y="4623502"/>
            <a:ext cx="1101080" cy="936104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Равнобедренный треугольник 8">
            <a:extLst>
              <a:ext uri="{FF2B5EF4-FFF2-40B4-BE49-F238E27FC236}">
                <a16:creationId xmlns:a16="http://schemas.microsoft.com/office/drawing/2014/main" id="{4330CAF3-3F52-40EA-9F7D-9AE67123ED2A}"/>
              </a:ext>
            </a:extLst>
          </p:cNvPr>
          <p:cNvSpPr/>
          <p:nvPr/>
        </p:nvSpPr>
        <p:spPr bwMode="auto">
          <a:xfrm>
            <a:off x="2459759" y="4778370"/>
            <a:ext cx="693042" cy="637220"/>
          </a:xfrm>
          <a:prstGeom prst="triangle">
            <a:avLst/>
          </a:prstGeom>
          <a:solidFill>
            <a:srgbClr val="00FE7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Стрелка: вправо 9">
            <a:extLst>
              <a:ext uri="{FF2B5EF4-FFF2-40B4-BE49-F238E27FC236}">
                <a16:creationId xmlns:a16="http://schemas.microsoft.com/office/drawing/2014/main" id="{978DE1A5-F32E-46F5-9E02-23D7A17EBC45}"/>
              </a:ext>
            </a:extLst>
          </p:cNvPr>
          <p:cNvSpPr/>
          <p:nvPr/>
        </p:nvSpPr>
        <p:spPr bwMode="auto">
          <a:xfrm>
            <a:off x="3568716" y="4759733"/>
            <a:ext cx="2407820" cy="720080"/>
          </a:xfrm>
          <a:prstGeom prst="rightArrow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Выполнение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0FD96FA3-6A28-4752-A776-ED2BD5923076}"/>
              </a:ext>
            </a:extLst>
          </p:cNvPr>
          <p:cNvSpPr/>
          <p:nvPr/>
        </p:nvSpPr>
        <p:spPr bwMode="auto">
          <a:xfrm>
            <a:off x="6207385" y="3284984"/>
            <a:ext cx="2685095" cy="2274622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6BF797BA-80C8-4F7E-ACBA-258DCC8856C0}"/>
              </a:ext>
            </a:extLst>
          </p:cNvPr>
          <p:cNvSpPr/>
          <p:nvPr/>
        </p:nvSpPr>
        <p:spPr bwMode="auto">
          <a:xfrm>
            <a:off x="323528" y="6605373"/>
            <a:ext cx="1512168" cy="252627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Вид кода (Форма)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86837D80-BE99-4AB6-8486-A67E64A5471F}"/>
              </a:ext>
            </a:extLst>
          </p:cNvPr>
          <p:cNvSpPr/>
          <p:nvPr/>
        </p:nvSpPr>
        <p:spPr bwMode="auto">
          <a:xfrm>
            <a:off x="2159224" y="6605373"/>
            <a:ext cx="2484784" cy="252627"/>
          </a:xfrm>
          <a:prstGeom prst="rect">
            <a:avLst/>
          </a:prstGeom>
          <a:solidFill>
            <a:srgbClr val="00FE7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Логика кода (Содержание)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Равнобедренный треугольник 23">
            <a:extLst>
              <a:ext uri="{FF2B5EF4-FFF2-40B4-BE49-F238E27FC236}">
                <a16:creationId xmlns:a16="http://schemas.microsoft.com/office/drawing/2014/main" id="{B17453E8-E09C-4126-8C68-DDCA9731EA2C}"/>
              </a:ext>
            </a:extLst>
          </p:cNvPr>
          <p:cNvSpPr/>
          <p:nvPr/>
        </p:nvSpPr>
        <p:spPr bwMode="auto">
          <a:xfrm>
            <a:off x="6385720" y="4761240"/>
            <a:ext cx="693042" cy="637220"/>
          </a:xfrm>
          <a:prstGeom prst="triangle">
            <a:avLst/>
          </a:prstGeom>
          <a:solidFill>
            <a:srgbClr val="00FE7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32E8A881-AFE7-41AB-B7D9-D1F2069E75AC}"/>
              </a:ext>
            </a:extLst>
          </p:cNvPr>
          <p:cNvSpPr/>
          <p:nvPr/>
        </p:nvSpPr>
        <p:spPr bwMode="auto">
          <a:xfrm>
            <a:off x="6385719" y="3507894"/>
            <a:ext cx="2411305" cy="10922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err="1"/>
              <a:t>IsDebuggerPresent</a:t>
            </a:r>
            <a:r>
              <a:rPr lang="en-US" sz="1600" dirty="0"/>
              <a:t>()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" name="Равнобедренный треугольник 27">
            <a:extLst>
              <a:ext uri="{FF2B5EF4-FFF2-40B4-BE49-F238E27FC236}">
                <a16:creationId xmlns:a16="http://schemas.microsoft.com/office/drawing/2014/main" id="{450B9FCC-5BD3-4D29-A2BD-423CC24A4170}"/>
              </a:ext>
            </a:extLst>
          </p:cNvPr>
          <p:cNvSpPr/>
          <p:nvPr/>
        </p:nvSpPr>
        <p:spPr bwMode="auto">
          <a:xfrm>
            <a:off x="7257096" y="4761240"/>
            <a:ext cx="693042" cy="637220"/>
          </a:xfrm>
          <a:prstGeom prst="triangle">
            <a:avLst/>
          </a:prstGeom>
          <a:solidFill>
            <a:srgbClr val="00FE7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" name="Равнобедренный треугольник 28">
            <a:extLst>
              <a:ext uri="{FF2B5EF4-FFF2-40B4-BE49-F238E27FC236}">
                <a16:creationId xmlns:a16="http://schemas.microsoft.com/office/drawing/2014/main" id="{82AA88D8-2595-4D6E-BD57-854473AE6625}"/>
              </a:ext>
            </a:extLst>
          </p:cNvPr>
          <p:cNvSpPr/>
          <p:nvPr/>
        </p:nvSpPr>
        <p:spPr bwMode="auto">
          <a:xfrm>
            <a:off x="8103982" y="4761240"/>
            <a:ext cx="693042" cy="637220"/>
          </a:xfrm>
          <a:prstGeom prst="triangle">
            <a:avLst/>
          </a:prstGeom>
          <a:solidFill>
            <a:srgbClr val="00FE7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31" name="Группа 2">
            <a:extLst>
              <a:ext uri="{FF2B5EF4-FFF2-40B4-BE49-F238E27FC236}">
                <a16:creationId xmlns:a16="http://schemas.microsoft.com/office/drawing/2014/main" id="{2768AB8B-C8D3-4E2E-8FFD-1E03565FF030}"/>
              </a:ext>
            </a:extLst>
          </p:cNvPr>
          <p:cNvGrpSpPr/>
          <p:nvPr/>
        </p:nvGrpSpPr>
        <p:grpSpPr>
          <a:xfrm>
            <a:off x="7226430" y="3859489"/>
            <a:ext cx="693042" cy="637220"/>
            <a:chOff x="7226430" y="3859489"/>
            <a:chExt cx="693042" cy="637220"/>
          </a:xfrm>
        </p:grpSpPr>
        <p:sp>
          <p:nvSpPr>
            <p:cNvPr id="26" name="Равнобедренный треугольник 3">
              <a:extLst>
                <a:ext uri="{FF2B5EF4-FFF2-40B4-BE49-F238E27FC236}">
                  <a16:creationId xmlns:a16="http://schemas.microsoft.com/office/drawing/2014/main" id="{D0393C4D-BDEB-4118-9815-E0C768945615}"/>
                </a:ext>
              </a:extLst>
            </p:cNvPr>
            <p:cNvSpPr/>
            <p:nvPr/>
          </p:nvSpPr>
          <p:spPr bwMode="auto">
            <a:xfrm>
              <a:off x="7226430" y="3859489"/>
              <a:ext cx="693042" cy="637220"/>
            </a:xfrm>
            <a:prstGeom prst="triangle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pic>
          <p:nvPicPr>
            <p:cNvPr id="30" name="Рисунок 6">
              <a:extLst>
                <a:ext uri="{FF2B5EF4-FFF2-40B4-BE49-F238E27FC236}">
                  <a16:creationId xmlns:a16="http://schemas.microsoft.com/office/drawing/2014/main" id="{40FB133C-AF78-400D-893B-AF71F97C668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346978" y="4061210"/>
              <a:ext cx="452682" cy="42705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62201497"/>
      </p:ext>
    </p:extLst>
  </p:cSld>
  <p:clrMapOvr>
    <a:masterClrMapping/>
  </p:clrMapOvr>
</p:sld>
</file>

<file path=ppt/theme/theme1.xml><?xml version="1.0" encoding="utf-8"?>
<a:theme xmlns:a="http://schemas.openxmlformats.org/drawingml/2006/main" name="sample">
  <a:themeElements>
    <a:clrScheme name="sample 1">
      <a:dk1>
        <a:srgbClr val="000000"/>
      </a:dk1>
      <a:lt1>
        <a:srgbClr val="FFFFFF"/>
      </a:lt1>
      <a:dk2>
        <a:srgbClr val="000798"/>
      </a:dk2>
      <a:lt2>
        <a:srgbClr val="B2B2B2"/>
      </a:lt2>
      <a:accent1>
        <a:srgbClr val="1B33E7"/>
      </a:accent1>
      <a:accent2>
        <a:srgbClr val="6699FF"/>
      </a:accent2>
      <a:accent3>
        <a:srgbClr val="FFFFFF"/>
      </a:accent3>
      <a:accent4>
        <a:srgbClr val="000000"/>
      </a:accent4>
      <a:accent5>
        <a:srgbClr val="ABADF1"/>
      </a:accent5>
      <a:accent6>
        <a:srgbClr val="5C8AE7"/>
      </a:accent6>
      <a:hlink>
        <a:srgbClr val="99CCFF"/>
      </a:hlink>
      <a:folHlink>
        <a:srgbClr val="3366CC"/>
      </a:folHlink>
    </a:clrScheme>
    <a:fontScheme name="sampl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sample 1">
        <a:dk1>
          <a:srgbClr val="000000"/>
        </a:dk1>
        <a:lt1>
          <a:srgbClr val="FFFFFF"/>
        </a:lt1>
        <a:dk2>
          <a:srgbClr val="000798"/>
        </a:dk2>
        <a:lt2>
          <a:srgbClr val="B2B2B2"/>
        </a:lt2>
        <a:accent1>
          <a:srgbClr val="1B33E7"/>
        </a:accent1>
        <a:accent2>
          <a:srgbClr val="6699FF"/>
        </a:accent2>
        <a:accent3>
          <a:srgbClr val="FFFFFF"/>
        </a:accent3>
        <a:accent4>
          <a:srgbClr val="000000"/>
        </a:accent4>
        <a:accent5>
          <a:srgbClr val="ABADF1"/>
        </a:accent5>
        <a:accent6>
          <a:srgbClr val="5C8AE7"/>
        </a:accent6>
        <a:hlink>
          <a:srgbClr val="99CCFF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000000"/>
        </a:dk1>
        <a:lt1>
          <a:srgbClr val="FFFFFF"/>
        </a:lt1>
        <a:dk2>
          <a:srgbClr val="094332"/>
        </a:dk2>
        <a:lt2>
          <a:srgbClr val="B2B2B2"/>
        </a:lt2>
        <a:accent1>
          <a:srgbClr val="0D6531"/>
        </a:accent1>
        <a:accent2>
          <a:srgbClr val="39AF6E"/>
        </a:accent2>
        <a:accent3>
          <a:srgbClr val="FFFFFF"/>
        </a:accent3>
        <a:accent4>
          <a:srgbClr val="000000"/>
        </a:accent4>
        <a:accent5>
          <a:srgbClr val="AAB8AD"/>
        </a:accent5>
        <a:accent6>
          <a:srgbClr val="339E63"/>
        </a:accent6>
        <a:hlink>
          <a:srgbClr val="93E1A0"/>
        </a:hlink>
        <a:folHlink>
          <a:srgbClr val="1D834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000000"/>
        </a:dk1>
        <a:lt1>
          <a:srgbClr val="FFFFFF"/>
        </a:lt1>
        <a:dk2>
          <a:srgbClr val="275CA3"/>
        </a:dk2>
        <a:lt2>
          <a:srgbClr val="C0C0C0"/>
        </a:lt2>
        <a:accent1>
          <a:srgbClr val="529EBC"/>
        </a:accent1>
        <a:accent2>
          <a:srgbClr val="55BEE3"/>
        </a:accent2>
        <a:accent3>
          <a:srgbClr val="FFFFFF"/>
        </a:accent3>
        <a:accent4>
          <a:srgbClr val="000000"/>
        </a:accent4>
        <a:accent5>
          <a:srgbClr val="B3CCDA"/>
        </a:accent5>
        <a:accent6>
          <a:srgbClr val="4CACCE"/>
        </a:accent6>
        <a:hlink>
          <a:srgbClr val="9FD4F1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Лекция 2</Template>
  <TotalTime>3505</TotalTime>
  <Words>1530</Words>
  <Application>Microsoft Office PowerPoint</Application>
  <PresentationFormat>Экран (4:3)</PresentationFormat>
  <Paragraphs>402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7" baseType="lpstr">
      <vt:lpstr>Arial</vt:lpstr>
      <vt:lpstr>Cambria Math</vt:lpstr>
      <vt:lpstr>Consolas</vt:lpstr>
      <vt:lpstr>Courier New</vt:lpstr>
      <vt:lpstr>Symbol</vt:lpstr>
      <vt:lpstr>Verdana</vt:lpstr>
      <vt:lpstr>Wingdings</vt:lpstr>
      <vt:lpstr>sample</vt:lpstr>
      <vt:lpstr>Лекция 6. Анализ программного кода и данных (Часть 2. Защита от динамического анализа)</vt:lpstr>
      <vt:lpstr>Содержание</vt:lpstr>
      <vt:lpstr>Поступающим в магистратуру</vt:lpstr>
      <vt:lpstr>Категории средств защиты от анализа</vt:lpstr>
      <vt:lpstr>Использование «сложной» парадигма языка программирования</vt:lpstr>
      <vt:lpstr>Вставка многошаговых бесполезные алгоритмы</vt:lpstr>
      <vt:lpstr>Разработка самомодифицирующегося код</vt:lpstr>
      <vt:lpstr>Лекция 6. Анализ программного кода и данных (Часть 2. Защита от динамического анализа)</vt:lpstr>
      <vt:lpstr>Зависимость алгоритма от окружения: IsDebuggerPresent()</vt:lpstr>
      <vt:lpstr>Зависимость алгоритма от окружения: Счетчик времени</vt:lpstr>
      <vt:lpstr>Зависимость алгоритма от окружения: Наличие отладчика</vt:lpstr>
      <vt:lpstr>Другие «хитрости» защиты от отладки</vt:lpstr>
      <vt:lpstr>Лекция 6. Анализ программного кода и данных (Часть 2. Защита от динамического анализа)</vt:lpstr>
      <vt:lpstr>Победители прошлого задания</vt:lpstr>
      <vt:lpstr>Задание на практику – 1</vt:lpstr>
      <vt:lpstr>Задание на практику – 2  (Стиль «Разработчик»)</vt:lpstr>
      <vt:lpstr>Задание на практику – 3 (Стиль «Разработчик»)</vt:lpstr>
      <vt:lpstr>Задание на практику – 4  (Стиль «Хакер»)</vt:lpstr>
      <vt:lpstr>Лекция 6. Анализ программного кода и данных (Часть 2. Защита от динамического анализа)</vt:lpstr>
    </vt:vector>
  </TitlesOfParts>
  <Company>Guilddesign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2. Жизненный цикл программного обеспечения</dc:title>
  <dc:creator>Константин Израилов</dc:creator>
  <cp:lastModifiedBy>User</cp:lastModifiedBy>
  <cp:revision>1083</cp:revision>
  <cp:lastPrinted>2018-09-30T12:22:21Z</cp:lastPrinted>
  <dcterms:created xsi:type="dcterms:W3CDTF">2018-09-16T12:13:40Z</dcterms:created>
  <dcterms:modified xsi:type="dcterms:W3CDTF">2018-11-26T10:16:21Z</dcterms:modified>
</cp:coreProperties>
</file>